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301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7432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4.xml"/><Relationship Id="rId3" Type="http://schemas.openxmlformats.org/officeDocument/2006/relationships/image" Target="../media/image4.png"/><Relationship Id="rId7" Type="http://schemas.openxmlformats.org/officeDocument/2006/relationships/slide" Target="../slides/slide7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slide" Target="../slides/slide3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570f8840008a027a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83210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2386584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3950208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5504688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5504688" y="8321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238658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5504688" y="39502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5504688" y="550468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?linknodeid=151d35f6c&amp;color=RGB(0,96,96)">
            <a:hlinkClick r:id="rId6" action="ppaction://hlinksldjump"/>
          </p:cNvPr>
          <p:cNvSpPr/>
          <p:nvPr/>
        </p:nvSpPr>
        <p:spPr>
          <a:xfrm>
            <a:off x="6803136" y="89611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3" name="MasterShapeName?linknodeid=3ac61902d&amp;color=RGB(0,96,96)">
            <a:hlinkClick r:id="rId7" action="ppaction://hlinksldjump"/>
          </p:cNvPr>
          <p:cNvSpPr/>
          <p:nvPr/>
        </p:nvSpPr>
        <p:spPr>
          <a:xfrm>
            <a:off x="6803136" y="245973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sz="2400" dirty="0"/>
          </a:p>
        </p:txBody>
      </p:sp>
      <p:sp>
        <p:nvSpPr>
          <p:cNvPr id="14" name="MasterShapeName?linknodeid=82a714659&amp;color=RGB(0,96,96)">
            <a:hlinkClick r:id="rId8" action="ppaction://hlinksldjump"/>
          </p:cNvPr>
          <p:cNvSpPr/>
          <p:nvPr/>
        </p:nvSpPr>
        <p:spPr>
          <a:xfrm>
            <a:off x="6803136" y="40233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sz="2400" dirty="0"/>
          </a:p>
        </p:txBody>
      </p:sp>
      <p:sp>
        <p:nvSpPr>
          <p:cNvPr id="15" name="MasterShapeName?linknodeid=07af8aab2&amp;color=RGB(0,96,96)">
            <a:hlinkClick r:id="rId9" action="ppaction://hlinksldjump"/>
          </p:cNvPr>
          <p:cNvSpPr/>
          <p:nvPr/>
        </p:nvSpPr>
        <p:spPr>
          <a:xfrm>
            <a:off x="6803136" y="566013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6.xml"/><Relationship Id="rId7" Type="http://schemas.openxmlformats.org/officeDocument/2006/relationships/slide" Target="slide1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10.xml"/><Relationship Id="rId4" Type="http://schemas.openxmlformats.org/officeDocument/2006/relationships/slide" Target="slide7.xml"/><Relationship Id="rId9" Type="http://schemas.openxmlformats.org/officeDocument/2006/relationships/slide" Target="slide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3aef846b?vcp=1&amp;pid=3ac61902d&amp;color=97,97,244&amp;vtp=1&amp;bt=1&amp;bbb=1"/>
          <p:cNvSpPr/>
          <p:nvPr/>
        </p:nvSpPr>
        <p:spPr>
          <a:xfrm>
            <a:off x="502920" y="792000"/>
            <a:ext cx="10570464" cy="4027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判断角的终边的位置时，忽略象限界角而致错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7_1#21ec53e33?vaa=1&amp;vcp=1&amp;vop=1&amp;pid=53aef846b&amp;color=0,55,96&amp;vtp=1&amp;bbb=1"/>
              <p:cNvSpPr/>
              <p:nvPr/>
            </p:nvSpPr>
            <p:spPr>
              <a:xfrm>
                <a:off x="502920" y="1242367"/>
                <a:ext cx="10650792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B_6_BD.7_1#21ec53e33?vaa=1&amp;vcp=1&amp;vop=1&amp;pid=53aef846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42367"/>
                <a:ext cx="10650792" cy="360680"/>
              </a:xfrm>
              <a:prstGeom prst="rect">
                <a:avLst/>
              </a:prstGeom>
              <a:blipFill>
                <a:blip r:embed="rId3"/>
                <a:stretch>
                  <a:fillRect t="-3390" r="-515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9_1#21ec53e33.blank?vaa=1&amp;vcp=1&amp;vop=1&amp;pid=53aef846b&amp;color=0,55,96&amp;vpa=1&amp;vtp=1&amp;bbb=1"/>
              <p:cNvSpPr/>
              <p:nvPr/>
            </p:nvSpPr>
            <p:spPr>
              <a:xfrm>
                <a:off x="10109136" y="1253961"/>
                <a:ext cx="849313" cy="2949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9_1#21ec53e33.blank?vaa=1&amp;vcp=1&amp;vop=1&amp;pid=53aef846b&amp;color=0,55,96&amp;vpa=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9136" y="1253961"/>
                <a:ext cx="849313" cy="294958"/>
              </a:xfrm>
              <a:prstGeom prst="rect">
                <a:avLst/>
              </a:prstGeom>
              <a:blipFill>
                <a:blip r:embed="rId4"/>
                <a:stretch>
                  <a:fillRect l="-7143" t="-4167" r="-6429" b="-41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8_1#21ec53e33?vaa=1&amp;vcp=1&amp;vop=1&amp;pid=53aef846b&amp;color=0,55,96&amp;vtp=1&amp;bbb=1&amp;hb=1"/>
              <p:cNvSpPr/>
              <p:nvPr/>
            </p:nvSpPr>
            <p:spPr>
              <a:xfrm>
                <a:off x="502920" y="1613051"/>
                <a:ext cx="10570464" cy="4313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为第二或第三象限角.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为第一或第二象限角.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在第二象限，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−9&lt;0,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+2&gt;0,</m:t>
                            </m:r>
                          </m:e>
                        </m:eqArr>
                      </m:e>
                    </m:d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∴−2&lt;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范围是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，推出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的终边位置时，都忽略了坐标轴，导致漏解.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的终边在第二或第三象限，或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轴的非正半轴上；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的终边在第一或第二象限，或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轴的非负半轴上.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在第二象限或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轴的非负半轴上.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−9≤0,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+2&gt;0,</m:t>
                            </m:r>
                          </m:e>
                        </m:eqAr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∴−2&lt;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：由三角函数的定义可知，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−9≤0,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+2&gt;0,</m:t>
                            </m:r>
                          </m:e>
                        </m:eqArr>
                      </m:e>
                    </m:d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∴−2&lt;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AS.8_1#21ec53e33?vaa=1&amp;vcp=1&amp;vop=1&amp;pid=53aef846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13051"/>
                <a:ext cx="10570464" cy="4313555"/>
              </a:xfrm>
              <a:prstGeom prst="rect">
                <a:avLst/>
              </a:prstGeom>
              <a:blipFill>
                <a:blip r:embed="rId5"/>
                <a:stretch>
                  <a:fillRect l="-1384" r="-1211" b="-32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7a74b07ed?vcp=1&amp;pid=53aef846b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768047"/>
            <a:ext cx="141732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6_BD#7a74b07ed?vcp=1&amp;pid=53aef846b&amp;color=0,55,96&amp;vtp=1&amp;bt=1&amp;bbb=1&amp;hb=1"/>
              <p:cNvSpPr/>
              <p:nvPr/>
            </p:nvSpPr>
            <p:spPr>
              <a:xfrm>
                <a:off x="502920" y="2736042"/>
                <a:ext cx="10570464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由三角函数值的符号确定参数的取值范围时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，要注意“等号”（象限界角）问题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，掌握三角函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数的定义是解决该问题的关键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.如角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的终边过点（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），则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的终边在第一或第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二象限内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轴的非负半轴上;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&lt;0⇔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的终边在第三或第四象限内，或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轴非正半轴上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.根据余弦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值或正切值判断终边位置可以类推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P_6_BD#7a74b07ed?vcp=1&amp;pid=53aef846b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36042"/>
                <a:ext cx="10570464" cy="1611440"/>
              </a:xfrm>
              <a:prstGeom prst="rect">
                <a:avLst/>
              </a:prstGeom>
              <a:blipFill>
                <a:blip r:embed="rId4"/>
                <a:stretch>
                  <a:fillRect l="-1384" r="-126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1_1#d9b25b961?vaa=1&amp;vcp=1&amp;vop=1&amp;pid=53aef846b&amp;color=0,55,96&amp;vtp=1&amp;bt=1&amp;bbb=1"/>
              <p:cNvSpPr/>
              <p:nvPr/>
            </p:nvSpPr>
            <p:spPr>
              <a:xfrm>
                <a:off x="502920" y="2771317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[河北沧州2024高一期末]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是第四象限的点，则角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的终边位于(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1_1#d9b25b961?vaa=1&amp;vcp=1&amp;vop=1&amp;pid=53aef846b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71317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3_1#d9b25b961.bracket?vaa=1&amp;vcp=1&amp;vop=1&amp;pid=53aef846b&amp;color=0,55,96&amp;vpa=2&amp;vtp=1"/>
          <p:cNvSpPr/>
          <p:nvPr/>
        </p:nvSpPr>
        <p:spPr>
          <a:xfrm>
            <a:off x="9250236" y="285310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11_2#d9b25b961.choices?vaa=1&amp;vcp=1&amp;vop=1&amp;pid=53aef846b&amp;color=0,55,96&amp;vtp=1&amp;bbb=1"/>
          <p:cNvSpPr/>
          <p:nvPr/>
        </p:nvSpPr>
        <p:spPr>
          <a:xfrm>
            <a:off x="502920" y="3141903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第四象限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2_1#d9b25b961?vaa=1&amp;vcp=1&amp;vop=1&amp;pid=53aef846b&amp;color=0,55,96&amp;vtp=1&amp;bbb=1"/>
              <p:cNvSpPr/>
              <p:nvPr/>
            </p:nvSpPr>
            <p:spPr>
              <a:xfrm>
                <a:off x="502920" y="3506393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是第四象限的点，所以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的终边位于第二象限.故选B.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2_1#d9b25b961?vaa=1&amp;vcp=1&amp;vop=1&amp;pid=53aef846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06393"/>
                <a:ext cx="10570464" cy="770255"/>
              </a:xfrm>
              <a:prstGeom prst="rect">
                <a:avLst/>
              </a:prstGeom>
              <a:blipFill>
                <a:blip r:embed="rId4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5_1#b41ddef76?vaa=1&amp;vcp=1&amp;vop=1&amp;pid=53aef846b&amp;color=0,55,96&amp;vtp=1&amp;bt=1&amp;bbb=1"/>
              <p:cNvSpPr/>
              <p:nvPr/>
            </p:nvSpPr>
            <p:spPr>
              <a:xfrm>
                <a:off x="502920" y="2465913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5_1#b41ddef76?vaa=1&amp;vcp=1&amp;vop=1&amp;pid=53aef846b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65913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b41ddef76.bracket?vaa=1&amp;vcp=1&amp;vop=1&amp;pid=53aef846b&amp;color=0,55,96&amp;vpa=3&amp;vtp=1"/>
          <p:cNvSpPr/>
          <p:nvPr/>
        </p:nvSpPr>
        <p:spPr>
          <a:xfrm>
            <a:off x="6459919" y="254770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5_2#b41ddef76.choices?vaa=1&amp;vcp=1&amp;vop=1&amp;pid=53aef846b&amp;color=0,55,96&amp;vtp=1&amp;bbb=1"/>
              <p:cNvSpPr/>
              <p:nvPr/>
            </p:nvSpPr>
            <p:spPr>
              <a:xfrm>
                <a:off x="502920" y="2878473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3102991" algn="l"/>
                    <a:tab pos="6180582" algn="l"/>
                    <a:tab pos="84707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第一或第三象限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第三或第四象限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轴右侧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轴下方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15_2#b41ddef76.choices?vaa=1&amp;vcp=1&amp;vop=1&amp;pid=53aef846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78473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6_1#b41ddef76?vaa=1&amp;vcp=1&amp;vop=1&amp;pid=53aef846b&amp;color=0,55,96&amp;vtp=1&amp;bbb=1&amp;hb=1"/>
              <p:cNvSpPr/>
              <p:nvPr/>
            </p:nvSpPr>
            <p:spPr>
              <a:xfrm>
                <a:off x="502920" y="3251790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的终边在第二或第四象限.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的终边在第二象限.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轴下方，故选D．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6_1#b41ddef76?vaa=1&amp;vcp=1&amp;vop=1&amp;pid=53aef846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51790"/>
                <a:ext cx="10570464" cy="1257300"/>
              </a:xfrm>
              <a:prstGeom prst="rect">
                <a:avLst/>
              </a:prstGeom>
              <a:blipFill>
                <a:blip r:embed="rId5"/>
                <a:stretch>
                  <a:fillRect l="-1384" r="-3345" b="-6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2a714659?vcp=1&amp;pid=44546eba6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512064" cy="548640"/>
          </a:xfrm>
          <a:prstGeom prst="rect">
            <a:avLst/>
          </a:prstGeom>
        </p:spPr>
      </p:pic>
      <p:sp>
        <p:nvSpPr>
          <p:cNvPr id="3" name="C_4_BD#82a714659?vcp=1&amp;pid=44546eba6&amp;color=61,88,159&amp;vtp=1&amp;bbb=1"/>
          <p:cNvSpPr/>
          <p:nvPr/>
        </p:nvSpPr>
        <p:spPr>
          <a:xfrm>
            <a:off x="1188720" y="810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eb9ddfc84?vcp=1&amp;pid=82a714659&amp;color=97,97,244&amp;vtp=1&amp;bbb=1"/>
          <p:cNvSpPr/>
          <p:nvPr/>
        </p:nvSpPr>
        <p:spPr>
          <a:xfrm>
            <a:off x="502920" y="1342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求任意角的三角函数值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9_1#73464a934?vaa=1&amp;vcp=1&amp;vop=1&amp;pid=eb9ddfc84&amp;color=0,55,96&amp;vtp=1&amp;bbb=1"/>
              <p:cNvSpPr/>
              <p:nvPr/>
            </p:nvSpPr>
            <p:spPr>
              <a:xfrm>
                <a:off x="502920" y="17766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的终边经过点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(12,−5)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9_1#73464a934?vaa=1&amp;vcp=1&amp;vop=1&amp;pid=eb9ddfc8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76660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21_1#73464a934.bracket?vaa=1&amp;vcp=1&amp;vop=1&amp;pid=eb9ddfc84&amp;color=0,55,96&amp;vpa=4&amp;vtp=1"/>
          <p:cNvSpPr/>
          <p:nvPr/>
        </p:nvSpPr>
        <p:spPr>
          <a:xfrm>
            <a:off x="6184964" y="186515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9_2#73464a934.choices?vaa=1&amp;vcp=1&amp;vop=1&amp;pid=eb9ddfc84&amp;color=0,55,96&amp;vtp=1&amp;bbb=1"/>
              <p:cNvSpPr/>
              <p:nvPr/>
            </p:nvSpPr>
            <p:spPr>
              <a:xfrm>
                <a:off x="502920" y="2145312"/>
                <a:ext cx="10570464" cy="536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01341" algn="l"/>
                    <a:tab pos="5393182" algn="l"/>
                    <a:tab pos="81850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9_2#73464a934.choices?vaa=1&amp;vcp=1&amp;vop=1&amp;pid=eb9ddfc8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45312"/>
                <a:ext cx="10570464" cy="536448"/>
              </a:xfrm>
              <a:prstGeom prst="rect">
                <a:avLst/>
              </a:prstGeom>
              <a:blipFill>
                <a:blip r:embed="rId5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20_1#73464a934?vaa=1&amp;vcp=1&amp;vop=1&amp;pid=eb9ddfc84&amp;color=0,55,96&amp;vtp=1&amp;bbb=1"/>
              <p:cNvSpPr/>
              <p:nvPr/>
            </p:nvSpPr>
            <p:spPr>
              <a:xfrm>
                <a:off x="502920" y="2687221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的终边经过点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(12,−5)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+(−5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20_1#73464a934?vaa=1&amp;vcp=1&amp;vop=1&amp;pid=eb9ddfc8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87221"/>
                <a:ext cx="10570464" cy="525971"/>
              </a:xfrm>
              <a:prstGeom prst="rect">
                <a:avLst/>
              </a:prstGeom>
              <a:blipFill>
                <a:blip r:embed="rId6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b95774281?vcp=1&amp;pid=eb9ddfc84&amp;color=0,55,96&amp;vtp=1&amp;bt=1&amp;bbb=1&amp;hb=1"/>
              <p:cNvSpPr/>
              <p:nvPr/>
            </p:nvSpPr>
            <p:spPr>
              <a:xfrm>
                <a:off x="502920" y="2188133"/>
                <a:ext cx="10570464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求任意角的三角函数值的两种方法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:根据定义,求角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的终边与单位圆的交点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的坐标,然后利用定义求出该角的正弦值、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余弦值、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正切值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:①取点,在角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的终边上任取一点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与原点不重合）;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求值,由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y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b95774281?vcp=1&amp;pid=eb9ddfc84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88133"/>
                <a:ext cx="10570464" cy="2514600"/>
              </a:xfrm>
              <a:prstGeom prst="rect">
                <a:avLst/>
              </a:prstGeom>
              <a:blipFill>
                <a:blip r:embed="rId3"/>
                <a:stretch>
                  <a:fillRect l="-1384" b="-31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3_1#5719d6c75?vaa=1&amp;vcp=1&amp;vop=1&amp;pid=eb9ddfc84&amp;color=0,55,96&amp;vtp=1&amp;bt=1&amp;bbb=1"/>
              <p:cNvSpPr/>
              <p:nvPr/>
            </p:nvSpPr>
            <p:spPr>
              <a:xfrm>
                <a:off x="502920" y="2746964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的终边上，则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23_1#5719d6c75?vaa=1&amp;vcp=1&amp;vop=1&amp;pid=eb9ddfc84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46964"/>
                <a:ext cx="10570464" cy="501015"/>
              </a:xfrm>
              <a:prstGeom prst="rect">
                <a:avLst/>
              </a:prstGeom>
              <a:blipFill>
                <a:blip r:embed="rId3"/>
                <a:stretch>
                  <a:fillRect l="-1384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5_1#5719d6c75.bracket?vaa=1&amp;vcp=1&amp;vop=1&amp;pid=eb9ddfc84&amp;color=0,55,96&amp;vpa=5&amp;vtp=1"/>
          <p:cNvSpPr/>
          <p:nvPr/>
        </p:nvSpPr>
        <p:spPr>
          <a:xfrm>
            <a:off x="6189726" y="290628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3_2#5719d6c75.choices?vaa=1&amp;vcp=1&amp;vop=1&amp;pid=eb9ddfc84&amp;color=0,55,96&amp;vtp=1&amp;bbb=1"/>
              <p:cNvSpPr/>
              <p:nvPr/>
            </p:nvSpPr>
            <p:spPr>
              <a:xfrm>
                <a:off x="502920" y="3259346"/>
                <a:ext cx="1057046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528316" algn="l"/>
                    <a:tab pos="5234432" algn="l"/>
                    <a:tab pos="79151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3_2#5719d6c75.choices?vaa=1&amp;vcp=1&amp;vop=1&amp;pid=eb9ddfc8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59346"/>
                <a:ext cx="10570464" cy="525844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4_1#5719d6c75?vaa=1&amp;vcp=1&amp;vop=1&amp;pid=eb9ddfc84&amp;color=0,55,96&amp;vtp=1&amp;bbb=1"/>
              <p:cNvSpPr/>
              <p:nvPr/>
            </p:nvSpPr>
            <p:spPr>
              <a:xfrm>
                <a:off x="502920" y="3796747"/>
                <a:ext cx="10570464" cy="5164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由三角函数定义可知，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4_1#5719d6c75?vaa=1&amp;vcp=1&amp;vop=1&amp;pid=eb9ddfc8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96747"/>
                <a:ext cx="10570464" cy="516446"/>
              </a:xfrm>
              <a:prstGeom prst="rect">
                <a:avLst/>
              </a:prstGeom>
              <a:blipFill>
                <a:blip r:embed="rId5"/>
                <a:stretch>
                  <a:fillRect l="-1384" b="-152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7_1#7cb0b6a98?vaa=1&amp;vcp=1&amp;vop=1&amp;pid=eb9ddfc84&amp;color=0,55,96&amp;vtp=1&amp;bt=1&amp;bbb=1&amp;hb=1"/>
              <p:cNvSpPr/>
              <p:nvPr/>
            </p:nvSpPr>
            <p:spPr>
              <a:xfrm>
                <a:off x="502920" y="1835295"/>
                <a:ext cx="10570464" cy="810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[湖南长沙名校联合体2024高一段考]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的顶点为平面直角坐标系的原点，始边与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轴重合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，若角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的终边所在直线的方程为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27_1#7cb0b6a98?vaa=1&amp;vcp=1&amp;vop=1&amp;pid=eb9ddfc84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35295"/>
                <a:ext cx="10570464" cy="810959"/>
              </a:xfrm>
              <a:prstGeom prst="rect">
                <a:avLst/>
              </a:prstGeom>
              <a:blipFill>
                <a:blip r:embed="rId3"/>
                <a:stretch>
                  <a:fillRect l="-1384" r="-923" b="-17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9_1#7cb0b6a98.bracket?vaa=1&amp;vcp=1&amp;vop=1&amp;pid=eb9ddfc84&amp;color=0,55,96&amp;vpa=6&amp;vtp=1"/>
          <p:cNvSpPr/>
          <p:nvPr/>
        </p:nvSpPr>
        <p:spPr>
          <a:xfrm>
            <a:off x="9370441" y="236456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7_2#7cb0b6a98.choices?vaa=1&amp;vcp=1&amp;vop=1&amp;pid=eb9ddfc84&amp;color=0,55,96&amp;vtp=1&amp;bbb=1"/>
              <p:cNvSpPr/>
              <p:nvPr/>
            </p:nvSpPr>
            <p:spPr>
              <a:xfrm>
                <a:off x="502920" y="265571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04541" algn="l"/>
                    <a:tab pos="5583682" algn="l"/>
                    <a:tab pos="81723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27_2#7cb0b6a98.choices?vaa=1&amp;vcp=1&amp;vop=1&amp;pid=eb9ddfc8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55715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8_1#7cb0b6a98?vaa=1&amp;vcp=1&amp;vop=1&amp;pid=eb9ddfc84&amp;color=0,55,96&amp;vtp=1&amp;bbb=1"/>
              <p:cNvSpPr/>
              <p:nvPr/>
            </p:nvSpPr>
            <p:spPr>
              <a:xfrm>
                <a:off x="502920" y="3020205"/>
                <a:ext cx="10570464" cy="2093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的终边所在直线的方程为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以在角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的终边上取一点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到原点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=−1+4=3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8_1#7cb0b6a98?vaa=1&amp;vcp=1&amp;vop=1&amp;pid=eb9ddfc8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20205"/>
                <a:ext cx="10570464" cy="2093659"/>
              </a:xfrm>
              <a:prstGeom prst="rect">
                <a:avLst/>
              </a:prstGeom>
              <a:blipFill>
                <a:blip r:embed="rId5"/>
                <a:stretch>
                  <a:fillRect l="-1384" b="-6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4055085f?vcp=1&amp;pid=82a714659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三角函数值的符号问题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31_1#fea1eeb5e?vaa=1&amp;vcp=1&amp;vop=1&amp;pid=24055085f&amp;color=0,55,96&amp;vtp=1&amp;bbb=1"/>
              <p:cNvSpPr/>
              <p:nvPr/>
            </p:nvSpPr>
            <p:spPr>
              <a:xfrm>
                <a:off x="502920" y="1183922"/>
                <a:ext cx="10570464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的终边不在坐标轴上，那么函数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y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B_6_BD.31_1#fea1eeb5e?vaa=1&amp;vcp=1&amp;vop=1&amp;pid=24055085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482600"/>
              </a:xfrm>
              <a:prstGeom prst="rect">
                <a:avLst/>
              </a:prstGeom>
              <a:blipFill>
                <a:blip r:embed="rId3"/>
                <a:stretch>
                  <a:fillRect b="-17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33_1#fea1eeb5e.blank?vaa=1&amp;vcp=1&amp;vop=1&amp;pid=24055085f&amp;color=0,55,96&amp;vpa=7&amp;vtp=1&amp;bbb=1"/>
              <p:cNvSpPr/>
              <p:nvPr/>
            </p:nvSpPr>
            <p:spPr>
              <a:xfrm>
                <a:off x="8941815" y="1223228"/>
                <a:ext cx="852488" cy="2949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{−1,3}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33_1#fea1eeb5e.blank?vaa=1&amp;vcp=1&amp;vop=1&amp;pid=24055085f&amp;color=0,55,96&amp;vpa=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1815" y="1223228"/>
                <a:ext cx="852488" cy="294958"/>
              </a:xfrm>
              <a:prstGeom prst="rect">
                <a:avLst/>
              </a:prstGeom>
              <a:blipFill>
                <a:blip r:embed="rId4"/>
                <a:stretch>
                  <a:fillRect l="-6429" t="-4167" r="-7143" b="-41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32_1#fea1eeb5e?vaa=1&amp;vcp=1&amp;vop=1&amp;pid=24055085f&amp;color=0,55,96&amp;vtp=1&amp;bbb=1&amp;hb=1"/>
              <p:cNvSpPr/>
              <p:nvPr/>
            </p:nvSpPr>
            <p:spPr>
              <a:xfrm>
                <a:off x="502920" y="1666522"/>
                <a:ext cx="10570464" cy="3960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（提示:利用角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所在象限进行分类讨论）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均为正数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y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=1+1+1=3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为第二象限角时，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为正数，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均为负数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=1−1−1=−1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为正数，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均为负数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=−1−1+1=−1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为第四象限角时，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为正数，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均为负数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=−1+1−1=−1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，函数的值域为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{−1,3}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AS.32_1#fea1eeb5e?vaa=1&amp;vcp=1&amp;vop=1&amp;pid=24055085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66522"/>
                <a:ext cx="10570464" cy="3960940"/>
              </a:xfrm>
              <a:prstGeom prst="rect">
                <a:avLst/>
              </a:prstGeom>
              <a:blipFill>
                <a:blip r:embed="rId5"/>
                <a:stretch>
                  <a:fillRect l="-1384" r="-231" b="-35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d1823e667?vcp=1&amp;pid=24055085f&amp;color=0,55,96&amp;vtp=1&amp;bt=1&amp;bbb=1"/>
              <p:cNvSpPr/>
              <p:nvPr/>
            </p:nvSpPr>
            <p:spPr>
              <a:xfrm>
                <a:off x="502920" y="2930575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【方法总结】判断三角函数值在各象限的符号的一般步骤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1）定象限：确定角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所在的象限；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2）定符号：利用三角函数值的符号规律，即“一全正、二正弦、三正切、四余弦”来判断.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P_6_BD#d1823e667?vcp=1&amp;pid=24055085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30575"/>
                <a:ext cx="10570464" cy="1189355"/>
              </a:xfrm>
              <a:prstGeom prst="rect">
                <a:avLst/>
              </a:prstGeom>
              <a:blipFill>
                <a:blip r:embed="rId3"/>
                <a:stretch>
                  <a:fillRect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70889e31.fixed?vcp=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20824"/>
            <a:ext cx="2843784" cy="1344168"/>
          </a:xfrm>
          <a:prstGeom prst="rect">
            <a:avLst/>
          </a:prstGeom>
        </p:spPr>
      </p:pic>
      <p:sp>
        <p:nvSpPr>
          <p:cNvPr id="3" name="C_1_BD#770889e31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770889e31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5_1#4269dbd40?vaa=1&amp;vcp=1&amp;vop=1&amp;pid=24055085f&amp;color=0,55,96&amp;mp=1&amp;vtp=1&amp;bt=1&amp;bbb=1"/>
          <p:cNvSpPr/>
          <p:nvPr/>
        </p:nvSpPr>
        <p:spPr>
          <a:xfrm>
            <a:off x="502920" y="2552877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2-1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下列三角函数值的符号判断错误的是(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3" name="QC_6_AN.37_1#4269dbd40.bracket?vaa=1&amp;vcp=1&amp;vop=1&amp;pid=24055085f&amp;color=0,55,96&amp;mp=1&amp;vpa=8&amp;vtp=1"/>
          <p:cNvSpPr/>
          <p:nvPr/>
        </p:nvSpPr>
        <p:spPr>
          <a:xfrm>
            <a:off x="4743133" y="26346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5_2#4269dbd40.choices?vaa=1&amp;vcp=1&amp;vop=1&amp;pid=24055085f&amp;color=0,55,96&amp;vtp=1&amp;bbb=1"/>
              <p:cNvSpPr/>
              <p:nvPr/>
            </p:nvSpPr>
            <p:spPr>
              <a:xfrm>
                <a:off x="502920" y="2965436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0241" algn="l"/>
                    <a:tab pos="5380482" algn="l"/>
                    <a:tab pos="80707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5_2#4269dbd40.choices?vaa=1&amp;vcp=1&amp;vop=1&amp;pid=24055085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5436"/>
                <a:ext cx="10570464" cy="35560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6_1#4269dbd40?vaa=1&amp;vcp=1&amp;vop=1&amp;pid=24055085f&amp;color=0,55,96&amp;vtp=1&amp;bbb=1&amp;hb=1"/>
              <p:cNvSpPr/>
              <p:nvPr/>
            </p:nvSpPr>
            <p:spPr>
              <a:xfrm>
                <a:off x="502920" y="3326053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对于A选项，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为第二象限角，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，故A正确；对于B选项，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为第四象限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，故B正确；对于C选项，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为第二象限角，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，故C错误；对于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为第四象限角，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，故D正确,故选C.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6_1#4269dbd40?vaa=1&amp;vcp=1&amp;vop=1&amp;pid=24055085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26053"/>
                <a:ext cx="10570464" cy="1189355"/>
              </a:xfrm>
              <a:prstGeom prst="rect">
                <a:avLst/>
              </a:prstGeom>
              <a:blipFill>
                <a:blip r:embed="rId4"/>
                <a:stretch>
                  <a:fillRect l="-1384" r="-1211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9_1#21a7d4df5?vaa=1&amp;vcp=1&amp;vop=1&amp;pid=24055085f&amp;color=0,55,96&amp;vtp=1&amp;bt=1&amp;bbb=1"/>
              <p:cNvSpPr/>
              <p:nvPr/>
            </p:nvSpPr>
            <p:spPr>
              <a:xfrm>
                <a:off x="502920" y="1780304"/>
                <a:ext cx="10658221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[江苏连云港2025高一期末]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的终边所在的象限是(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39_1#21a7d4df5?vaa=1&amp;vcp=1&amp;vop=1&amp;pid=24055085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80304"/>
                <a:ext cx="10658221" cy="501015"/>
              </a:xfrm>
              <a:prstGeom prst="rect">
                <a:avLst/>
              </a:prstGeom>
              <a:blipFill>
                <a:blip r:embed="rId3"/>
                <a:stretch>
                  <a:fillRect l="-1373" r="-400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1_1#21a7d4df5.bracket?vaa=1&amp;vcp=1&amp;vop=1&amp;pid=24055085f&amp;color=0,55,96&amp;vpa=9&amp;vtp=1"/>
          <p:cNvSpPr/>
          <p:nvPr/>
        </p:nvSpPr>
        <p:spPr>
          <a:xfrm>
            <a:off x="10489629" y="194648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39_2#21a7d4df5.choices?vaa=1&amp;vcp=1&amp;vop=1&amp;pid=24055085f&amp;color=0,55,96&amp;vtp=1&amp;bbb=1"/>
          <p:cNvSpPr/>
          <p:nvPr/>
        </p:nvSpPr>
        <p:spPr>
          <a:xfrm>
            <a:off x="502920" y="2292685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第四象限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40_1#21a7d4df5?vaa=1&amp;vcp=1&amp;vop=1&amp;pid=24055085f&amp;color=0,55,96&amp;vtp=1&amp;bbb=1&amp;hb=1"/>
              <p:cNvSpPr/>
              <p:nvPr/>
            </p:nvSpPr>
            <p:spPr>
              <a:xfrm>
                <a:off x="502920" y="2657175"/>
                <a:ext cx="10570464" cy="26123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是第二象限角或第四象限角.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40_1#21a7d4df5?vaa=1&amp;vcp=1&amp;vop=1&amp;pid=24055085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57175"/>
                <a:ext cx="10570464" cy="2612390"/>
              </a:xfrm>
              <a:prstGeom prst="rect">
                <a:avLst/>
              </a:prstGeom>
              <a:blipFill>
                <a:blip r:embed="rId4"/>
                <a:stretch>
                  <a:fillRect l="-1384" b="-3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3_1#6f4bee9eb?vcp=1&amp;vop=1&amp;pid=24055085f&amp;color=0,55,96&amp;vtp=1&amp;bt=1&amp;bbb=1"/>
              <p:cNvSpPr/>
              <p:nvPr/>
            </p:nvSpPr>
            <p:spPr>
              <a:xfrm>
                <a:off x="502920" y="171864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43_1#6f4bee9eb?vcp=1&amp;vop=1&amp;pid=24055085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18645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44_1#0fae8d49e?vcp=1&amp;vop=1&amp;pid=6f4bee9eb&amp;color=0,55,96&amp;vtp=1&amp;bbb=1"/>
              <p:cNvSpPr/>
              <p:nvPr/>
            </p:nvSpPr>
            <p:spPr>
              <a:xfrm>
                <a:off x="502920" y="2132729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的集合；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44_1#0fae8d49e?vcp=1&amp;vop=1&amp;pid=6f4bee9e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32729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45_1#0fae8d49e?vcp=1&amp;vop=1&amp;pid=6f4bee9eb&amp;color=0,55,96&amp;vtp=1&amp;bbb=1"/>
              <p:cNvSpPr/>
              <p:nvPr/>
            </p:nvSpPr>
            <p:spPr>
              <a:xfrm>
                <a:off x="502920" y="2506046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，知角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的终边在第三、四象限或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轴的非正半轴上；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，知角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的终边在第一、三象限，故角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的终边在第三象限，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45_1#0fae8d49e?vcp=1&amp;vop=1&amp;pid=6f4bee9e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06046"/>
                <a:ext cx="10570464" cy="1257300"/>
              </a:xfrm>
              <a:prstGeom prst="rect">
                <a:avLst/>
              </a:prstGeom>
              <a:blipFill>
                <a:blip r:embed="rId5"/>
                <a:stretch>
                  <a:fillRect l="-1384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46_1#ad60612ca?vcp=1&amp;vop=1&amp;pid=6f4bee9eb&amp;color=0,55,96&amp;vtp=1&amp;bbb=1"/>
              <p:cNvSpPr/>
              <p:nvPr/>
            </p:nvSpPr>
            <p:spPr>
              <a:xfrm>
                <a:off x="502920" y="3765822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的终边所在的象限；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46_1#ad60612ca?vcp=1&amp;vop=1&amp;pid=6f4bee9e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65822"/>
                <a:ext cx="10570464" cy="501015"/>
              </a:xfrm>
              <a:prstGeom prst="rect">
                <a:avLst/>
              </a:prstGeom>
              <a:blipFill>
                <a:blip r:embed="rId6"/>
                <a:stretch>
                  <a:fillRect l="-1384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47_1#ad60612ca?vcp=1&amp;vop=1&amp;pid=6f4bee9eb&amp;color=0,55,96&amp;vtp=1&amp;bbb=1&amp;hb=1"/>
              <p:cNvSpPr/>
              <p:nvPr/>
            </p:nvSpPr>
            <p:spPr>
              <a:xfrm>
                <a:off x="502920" y="4272107"/>
                <a:ext cx="10570464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由（1）知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象限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AN.47_1#ad60612ca?vcp=1&amp;vop=1&amp;pid=6f4bee9e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272107"/>
                <a:ext cx="10570464" cy="938340"/>
              </a:xfrm>
              <a:prstGeom prst="rect">
                <a:avLst/>
              </a:prstGeom>
              <a:blipFill>
                <a:blip r:embed="rId7"/>
                <a:stretch>
                  <a:fillRect l="-1384" r="-923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8_1#9635538e0?vcp=1&amp;vop=1&amp;pid=6f4bee9eb&amp;color=0,55,96&amp;mp=1&amp;vtp=1&amp;bt=1&amp;bbb=1"/>
              <p:cNvSpPr/>
              <p:nvPr/>
            </p:nvSpPr>
            <p:spPr>
              <a:xfrm>
                <a:off x="502920" y="1909971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（3）试判断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的符号.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8_1#9635538e0?vcp=1&amp;vop=1&amp;pid=6f4bee9eb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09971"/>
                <a:ext cx="10570464" cy="501015"/>
              </a:xfrm>
              <a:prstGeom prst="rect">
                <a:avLst/>
              </a:prstGeom>
              <a:blipFill>
                <a:blip r:embed="rId3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9_1#9635538e0?vcp=1&amp;vop=1&amp;pid=6f4bee9eb&amp;color=0,55,96&amp;vtp=1&amp;bbb=1"/>
              <p:cNvSpPr/>
              <p:nvPr/>
            </p:nvSpPr>
            <p:spPr>
              <a:xfrm>
                <a:off x="502920" y="2415240"/>
                <a:ext cx="10570464" cy="27266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的终边在第二象限时，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的终边在第四象限时，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取正号.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9_1#9635538e0?vcp=1&amp;vop=1&amp;pid=6f4bee9e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15240"/>
                <a:ext cx="10570464" cy="2726690"/>
              </a:xfrm>
              <a:prstGeom prst="rect">
                <a:avLst/>
              </a:prstGeom>
              <a:blipFill>
                <a:blip r:embed="rId4"/>
                <a:stretch>
                  <a:fillRect l="-1384" b="-31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b8768335?vcp=1&amp;pid=82a714659&amp;color=97,97,244&amp;vtp=1&amp;bt=1&amp;bbb=1"/>
          <p:cNvSpPr/>
          <p:nvPr/>
        </p:nvSpPr>
        <p:spPr>
          <a:xfrm>
            <a:off x="502920" y="792000"/>
            <a:ext cx="1057046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三角函数线的应用</a:t>
            </a:r>
            <a:endParaRPr lang="en-US" altLang="zh-CN" sz="2000" dirty="0"/>
          </a:p>
        </p:txBody>
      </p:sp>
      <p:sp>
        <p:nvSpPr>
          <p:cNvPr id="3" name="QC_6_BD.50_1#48977f8fa?vaa=1&amp;vcp=1&amp;vop=1&amp;pid=bb8768335&amp;color=0,55,96&amp;vtp=1&amp;bbb=1"/>
          <p:cNvSpPr/>
          <p:nvPr/>
        </p:nvSpPr>
        <p:spPr>
          <a:xfrm>
            <a:off x="502920" y="124961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下列关系中正确的是(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50_2#48977f8fa.choices?vaa=1&amp;vcp=1&amp;vop=1&amp;pid=bb8768335&amp;color=0,55,96&amp;vtp=1&amp;bbb=1"/>
              <p:cNvSpPr/>
              <p:nvPr/>
            </p:nvSpPr>
            <p:spPr>
              <a:xfrm>
                <a:off x="502920" y="1618262"/>
                <a:ext cx="10570464" cy="5362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579116" algn="l"/>
                    <a:tab pos="5386832" algn="l"/>
                    <a:tab pos="81818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50_2#48977f8fa.choices?vaa=1&amp;vcp=1&amp;vop=1&amp;pid=bb87683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18262"/>
                <a:ext cx="10570464" cy="536258"/>
              </a:xfrm>
              <a:prstGeom prst="rect">
                <a:avLst/>
              </a:prstGeom>
              <a:blipFill>
                <a:blip r:embed="rId3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51_1#48977f8fa?vaa=1&amp;vcp=1&amp;vop=1&amp;pid=bb8768335&amp;color=0,55,96&amp;vtp=1&amp;bbb=1">
                <a:extLst>
                  <a:ext uri="{FF2B5EF4-FFF2-40B4-BE49-F238E27FC236}">
                    <a16:creationId xmlns:a16="http://schemas.microsoft.com/office/drawing/2014/main" id="{7EEF61D2-BCE5-A98F-CFB9-5054A52B620C}"/>
                  </a:ext>
                </a:extLst>
              </p:cNvPr>
              <p:cNvSpPr/>
              <p:nvPr/>
            </p:nvSpPr>
            <p:spPr>
              <a:xfrm>
                <a:off x="502920" y="1042798"/>
                <a:ext cx="10570464" cy="183584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画出相应的三角函数线，如图所示.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①所示，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MP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，选项A错误;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②所示，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OM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|&gt;−|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OM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，选项B正确;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③所示，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AT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|&gt;|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AT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，选项C错误;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AS.51_1#48977f8fa?vaa=1&amp;vcp=1&amp;vop=1&amp;pid=bb8768335&amp;color=0,55,96&amp;vtp=1&amp;bbb=1">
                <a:extLst>
                  <a:ext uri="{FF2B5EF4-FFF2-40B4-BE49-F238E27FC236}">
                    <a16:creationId xmlns:a16="http://schemas.microsoft.com/office/drawing/2014/main" id="{7EEF61D2-BCE5-A98F-CFB9-5054A52B62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042798"/>
                <a:ext cx="10570464" cy="1835849"/>
              </a:xfrm>
              <a:prstGeom prst="rect">
                <a:avLst/>
              </a:prstGeom>
              <a:blipFill>
                <a:blip r:embed="rId2"/>
                <a:stretch>
                  <a:fillRect l="-1384" b="-46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AS.51_2#48977f8fa?vaa=1&amp;vcp=1&amp;vop=1&amp;pid=bb8768335&amp;color=0,55,96&amp;vtp=1&amp;bbb=1">
                <a:extLst>
                  <a:ext uri="{FF2B5EF4-FFF2-40B4-BE49-F238E27FC236}">
                    <a16:creationId xmlns:a16="http://schemas.microsoft.com/office/drawing/2014/main" id="{9E044662-86BA-2CE0-8C8D-BFC3C6697B1E}"/>
                  </a:ext>
                </a:extLst>
              </p:cNvPr>
              <p:cNvSpPr/>
              <p:nvPr/>
            </p:nvSpPr>
            <p:spPr>
              <a:xfrm>
                <a:off x="502920" y="2882301"/>
                <a:ext cx="10570464" cy="512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如图④所示，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MP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AT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，选项D错误.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C_6_AS.51_2#48977f8fa?vaa=1&amp;vcp=1&amp;vop=1&amp;pid=bb8768335&amp;color=0,55,96&amp;vtp=1&amp;bbb=1">
                <a:extLst>
                  <a:ext uri="{FF2B5EF4-FFF2-40B4-BE49-F238E27FC236}">
                    <a16:creationId xmlns:a16="http://schemas.microsoft.com/office/drawing/2014/main" id="{9E044662-86BA-2CE0-8C8D-BFC3C6697B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82301"/>
                <a:ext cx="10570464" cy="512953"/>
              </a:xfrm>
              <a:prstGeom prst="rect">
                <a:avLst/>
              </a:prstGeom>
              <a:blipFill>
                <a:blip r:embed="rId3"/>
                <a:stretch>
                  <a:fillRect b="-154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6_AS.51_3#48977f8fa?vaa=1&amp;vcp=1&amp;vop=1&amp;pid=bb8768335&amp;color=0,55,96&amp;tib=255,255,255&amp;vtp=1" descr="preencoded.png">
            <a:extLst>
              <a:ext uri="{FF2B5EF4-FFF2-40B4-BE49-F238E27FC236}">
                <a16:creationId xmlns:a16="http://schemas.microsoft.com/office/drawing/2014/main" id="{DDC3B683-A8AC-BF6E-2168-E911835F297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6352" y="3526826"/>
            <a:ext cx="5943600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AN.53_1#48977f8fa?vaa=1&amp;vcp=1&amp;vop=1&amp;pid=bb8768335&amp;color=0,55,96&amp;vtp=1&amp;bbb=1">
            <a:extLst>
              <a:ext uri="{FF2B5EF4-FFF2-40B4-BE49-F238E27FC236}">
                <a16:creationId xmlns:a16="http://schemas.microsoft.com/office/drawing/2014/main" id="{24199650-46D5-855C-6273-A9C371CA2579}"/>
              </a:ext>
            </a:extLst>
          </p:cNvPr>
          <p:cNvSpPr/>
          <p:nvPr/>
        </p:nvSpPr>
        <p:spPr>
          <a:xfrm>
            <a:off x="502920" y="5266726"/>
            <a:ext cx="10570464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2026467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9fae750b?vcp=1&amp;pid=bb8768335&amp;color=0,55,96&amp;vtp=1&amp;bt=1&amp;bbb=1&amp;hb=1"/>
          <p:cNvSpPr/>
          <p:nvPr/>
        </p:nvSpPr>
        <p:spPr>
          <a:xfrm>
            <a:off x="502920" y="2311862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用定义比较大小问题的策略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1）不同角的同名三角函数值的大小，方法是作出两角的终边，借助单位圆确定三角函数线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，则可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比较其大小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，但注意三角函数线是有向线段，不能只看长度，同时还要注意其符号；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2）同角的不同名三角函数值的大小，方法是作出该角的终边，首先确定角的终边位置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（比如在某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象限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），确定三角函数值的符号，如果异号，那么可以比较大小，如果同号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，再借助单位圆确定三角函数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线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，就可以比较其大小.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4_1#01c5ea1d6?vaa=1&amp;vcp=1&amp;vop=1&amp;pid=bb8768335&amp;color=0,55,96&amp;mp=1&amp;vtp=1&amp;bt=1&amp;bbb=1"/>
          <p:cNvSpPr/>
          <p:nvPr/>
        </p:nvSpPr>
        <p:spPr>
          <a:xfrm>
            <a:off x="502920" y="987919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3-1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下面四个选项中大小关系正确的是(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3" name="QC_6_AN.56_1#01c5ea1d6.bracket?vaa=1&amp;vcp=1&amp;vop=1&amp;pid=bb8768335&amp;color=0,55,96&amp;mp=1&amp;vpa=11&amp;vtp=1"/>
          <p:cNvSpPr/>
          <p:nvPr/>
        </p:nvSpPr>
        <p:spPr>
          <a:xfrm>
            <a:off x="4514533" y="106970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54_2#01c5ea1d6.choices?vaa=1&amp;vcp=1&amp;vop=1&amp;pid=bb8768335&amp;color=0,55,96&amp;vtp=1&amp;bbb=1"/>
              <p:cNvSpPr/>
              <p:nvPr/>
            </p:nvSpPr>
            <p:spPr>
              <a:xfrm>
                <a:off x="502920" y="1358505"/>
                <a:ext cx="10570464" cy="525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68016" algn="l"/>
                    <a:tab pos="5348732" algn="l"/>
                    <a:tab pos="80548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54_2#01c5ea1d6.choices?vaa=1&amp;vcp=1&amp;vop=1&amp;pid=bb87683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58505"/>
                <a:ext cx="10570464" cy="525780"/>
              </a:xfrm>
              <a:prstGeom prst="rect">
                <a:avLst/>
              </a:prstGeom>
              <a:blipFill>
                <a:blip r:embed="rId3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55_1#01c5ea1d6?vaa=1&amp;vcp=1&amp;vop=1&amp;pid=bb8768335&amp;color=0,55,96&amp;vtp=1&amp;bbb=1&amp;hb=1"/>
              <p:cNvSpPr/>
              <p:nvPr/>
            </p:nvSpPr>
            <p:spPr>
              <a:xfrm>
                <a:off x="502920" y="1896159"/>
                <a:ext cx="10570464" cy="9952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如图，在单位圆中作出角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的正弦线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、余弦线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、正切线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𝐴𝑇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的正弦线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、余弦线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正切线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𝐴𝑇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55_1#01c5ea1d6?vaa=1&amp;vcp=1&amp;vop=1&amp;pid=bb8768335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96159"/>
                <a:ext cx="10570464" cy="995236"/>
              </a:xfrm>
              <a:prstGeom prst="rect">
                <a:avLst/>
              </a:prstGeom>
              <a:blipFill>
                <a:blip r:embed="rId4"/>
                <a:stretch>
                  <a:fillRect l="-1384" r="-2710" b="-147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6_AS.55_2#01c5ea1d6?vaa=1&amp;vcp=1&amp;vop=1&amp;pid=bb8768335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0872" y="3021443"/>
            <a:ext cx="2203704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55_3#01c5ea1d6?vaa=1&amp;vcp=1&amp;vop=1&amp;pid=bb8768335&amp;color=0,55,96&amp;vtp=1&amp;bbb=1&amp;hb=1"/>
              <p:cNvSpPr/>
              <p:nvPr/>
            </p:nvSpPr>
            <p:spPr>
              <a:xfrm>
                <a:off x="502920" y="4939143"/>
                <a:ext cx="10570464" cy="11099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轴对称，由图可得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&gt;0&gt;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&gt;0&gt;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&gt;0&gt;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，A，C，D均错误，B正确．故选B.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55_3#01c5ea1d6?vaa=1&amp;vcp=1&amp;vop=1&amp;pid=bb8768335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939143"/>
                <a:ext cx="10570464" cy="1109980"/>
              </a:xfrm>
              <a:prstGeom prst="rect">
                <a:avLst/>
              </a:prstGeom>
              <a:blipFill>
                <a:blip r:embed="rId6"/>
                <a:stretch>
                  <a:fillRect l="-1384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8_1#c42bc8a27?vaa=1&amp;vcp=1&amp;vop=1&amp;pid=bb8768335&amp;color=0,55,96&amp;vtp=1&amp;bt=1&amp;bbb=1"/>
              <p:cNvSpPr/>
              <p:nvPr/>
            </p:nvSpPr>
            <p:spPr>
              <a:xfrm>
                <a:off x="502920" y="1476902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则下列关系中正确的是(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58_1#c42bc8a27?vaa=1&amp;vcp=1&amp;vop=1&amp;pid=bb8768335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76902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0_1#c42bc8a27.bracket?vaa=1&amp;vcp=1&amp;vop=1&amp;pid=bb8768335&amp;color=0,55,96&amp;vpa=12&amp;vtp=1"/>
          <p:cNvSpPr/>
          <p:nvPr/>
        </p:nvSpPr>
        <p:spPr>
          <a:xfrm>
            <a:off x="4781804" y="162866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58_2#c42bc8a27.choices?vaa=1&amp;vcp=1&amp;vop=1&amp;pid=bb8768335&amp;color=0,55,96&amp;vtp=1&amp;bbb=1"/>
              <p:cNvSpPr/>
              <p:nvPr/>
            </p:nvSpPr>
            <p:spPr>
              <a:xfrm>
                <a:off x="502920" y="1969025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28341" algn="l"/>
                    <a:tab pos="5405882" algn="l"/>
                    <a:tab pos="80834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58_2#c42bc8a27.choices?vaa=1&amp;vcp=1&amp;vop=1&amp;pid=bb87683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69025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59_1#c42bc8a27?vaa=1&amp;vcp=1&amp;vop=1&amp;pid=bb8768335&amp;color=0,55,96&amp;vtp=1&amp;bbb=1"/>
              <p:cNvSpPr/>
              <p:nvPr/>
            </p:nvSpPr>
            <p:spPr>
              <a:xfrm>
                <a:off x="502920" y="2375489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由三角函数线定义作出相应三角函数线如图，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的终边，圆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是单位圆.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59_1#c42bc8a27?vaa=1&amp;vcp=1&amp;vop=1&amp;pid=bb87683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75489"/>
                <a:ext cx="10570464" cy="360680"/>
              </a:xfrm>
              <a:prstGeom prst="rect">
                <a:avLst/>
              </a:prstGeom>
              <a:blipFill>
                <a:blip r:embed="rId5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6_AS.59_2#c42bc8a27?vaa=1&amp;vcp=1&amp;vop=1&amp;pid=bb8768335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4064" y="2875805"/>
            <a:ext cx="1408176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59_3#c42bc8a27?vaa=1&amp;vcp=1&amp;vop=1&amp;pid=bb8768335&amp;color=0,55,96&amp;vtp=1&amp;bbb=1"/>
              <p:cNvSpPr/>
              <p:nvPr/>
            </p:nvSpPr>
            <p:spPr>
              <a:xfrm>
                <a:off x="502920" y="4603006"/>
                <a:ext cx="10570464" cy="9418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𝐴𝑇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59_3#c42bc8a27?vaa=1&amp;vcp=1&amp;vop=1&amp;pid=bb87683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603006"/>
                <a:ext cx="10570464" cy="941896"/>
              </a:xfrm>
              <a:prstGeom prst="rect">
                <a:avLst/>
              </a:prstGeom>
              <a:blipFill>
                <a:blip r:embed="rId7"/>
                <a:stretch>
                  <a:fillRect l="-1384" b="-90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62_1#45a44839c?vcp=1&amp;vop=1&amp;pid=bb8768335&amp;color=0,55,96&amp;vtp=1&amp;bt=1&amp;bbb=1"/>
              <p:cNvSpPr/>
              <p:nvPr/>
            </p:nvSpPr>
            <p:spPr>
              <a:xfrm>
                <a:off x="502920" y="204805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比较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62_1#45a44839c?vcp=1&amp;vop=1&amp;pid=bb8768335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4805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63_1#45a44839c?vcp=1&amp;vop=1&amp;pid=bb8768335&amp;color=0,55,96&amp;vtp=1&amp;bbb=1&amp;hb=1"/>
              <p:cNvSpPr/>
              <p:nvPr/>
            </p:nvSpPr>
            <p:spPr>
              <a:xfrm>
                <a:off x="502920" y="2420162"/>
                <a:ext cx="10570464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在单位圆中分别作出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的正弦线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,如图所示.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146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63_1#45a44839c?vcp=1&amp;vop=1&amp;pid=bb8768335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20162"/>
                <a:ext cx="10570464" cy="821055"/>
              </a:xfrm>
              <a:prstGeom prst="rect">
                <a:avLst/>
              </a:prstGeom>
              <a:blipFill>
                <a:blip r:embed="rId4"/>
                <a:stretch>
                  <a:fillRect l="-1384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63_2#45a44839c?vcp=1&amp;vop=1&amp;pid=bb8768335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5192" y="3380536"/>
            <a:ext cx="1636776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d5647ef5f.fixed?vcp=1&amp;pid=770889e3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d5647ef5f.fixed?vcp=1&amp;pid=770889e31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7.2</a:t>
            </a:r>
            <a:endParaRPr lang="en-US" altLang="zh-CN" sz="5400" dirty="0"/>
          </a:p>
        </p:txBody>
      </p:sp>
      <p:sp>
        <p:nvSpPr>
          <p:cNvPr id="4" name="C_2_BD#d5647ef5f.fixed?vcp=1&amp;pid=770889e31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任意角的三角函数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64_1#b396afd87?vcp=1&amp;vop=1&amp;pid=bb8768335&amp;color=0,55,96&amp;vtp=1&amp;bt=1&amp;bbb=1"/>
              <p:cNvSpPr/>
              <p:nvPr/>
            </p:nvSpPr>
            <p:spPr>
              <a:xfrm>
                <a:off x="502920" y="792000"/>
                <a:ext cx="10570464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，求证：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64_1#b396afd87?vcp=1&amp;vop=1&amp;pid=bb8768335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457200"/>
              </a:xfrm>
              <a:prstGeom prst="rect">
                <a:avLst/>
              </a:prstGeom>
              <a:blipFill>
                <a:blip r:embed="rId3"/>
                <a:stretch>
                  <a:fillRect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65_1#b396afd87?vcp=1&amp;vop=1&amp;pid=bb8768335&amp;color=0,55,96&amp;vtp=1&amp;bbb=1"/>
              <p:cNvSpPr/>
              <p:nvPr/>
            </p:nvSpPr>
            <p:spPr>
              <a:xfrm>
                <a:off x="502920" y="1248183"/>
                <a:ext cx="10570464" cy="31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画出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的三角函数线如图所示.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65_1#b396afd87?vcp=1&amp;vop=1&amp;pid=bb87683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48183"/>
                <a:ext cx="10570464" cy="313055"/>
              </a:xfrm>
              <a:prstGeom prst="rect">
                <a:avLst/>
              </a:prstGeom>
              <a:blipFill>
                <a:blip r:embed="rId4"/>
                <a:stretch>
                  <a:fillRect l="-1384" t="-13725" b="-450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65_2#b396afd87?vcp=1&amp;vop=1&amp;pid=bb8768335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8928" y="1692683"/>
            <a:ext cx="1307592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65_3#b396afd87?vcp=1&amp;vop=1&amp;pid=bb8768335&amp;color=0,55,96&amp;vtp=1&amp;bbb=1"/>
              <p:cNvSpPr/>
              <p:nvPr/>
            </p:nvSpPr>
            <p:spPr>
              <a:xfrm>
                <a:off x="502920" y="3229383"/>
                <a:ext cx="10570464" cy="15158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MP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OM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AT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MP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OM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MP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AT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都随着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的增大而增长，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OM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的增大而减短，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OM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MP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|&lt;1&lt;|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AT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65_3#b396afd87?vcp=1&amp;vop=1&amp;pid=bb87683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29383"/>
                <a:ext cx="10570464" cy="1515872"/>
              </a:xfrm>
              <a:prstGeom prst="rect">
                <a:avLst/>
              </a:prstGeom>
              <a:blipFill>
                <a:blip r:embed="rId6"/>
                <a:stretch>
                  <a:fillRect l="-1384" t="-403" b="-9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6_BD#396d26bf9?vcp=1&amp;pid=bb8768335&amp;color=0,55,96&amp;vtp=1&amp;bbb=1&amp;hb=1"/>
          <p:cNvSpPr/>
          <p:nvPr/>
        </p:nvSpPr>
        <p:spPr>
          <a:xfrm>
            <a:off x="502920" y="4751097"/>
            <a:ext cx="10570464" cy="13637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endParaRPr lang="en-US" altLang="zh-CN" sz="1800" dirty="0"/>
          </a:p>
          <a:p>
            <a:pPr latinLnBrk="1"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1）三角函数线是利用数形结合思想解决有关问题的工具，要灵活运用其来解决问题;</a:t>
            </a:r>
            <a:endParaRPr lang="en-US" altLang="zh-CN" sz="1800" dirty="0"/>
          </a:p>
          <a:p>
            <a:pPr latinLnBrk="1"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2）三角函数线的主要作用是解三角不等式（方程）、比较大小、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求函数的定义域及证明不等式等.</a:t>
            </a:r>
          </a:p>
          <a:p>
            <a:pPr latinLnBrk="1"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牢固掌握三角函数线的画法及意义是解决以上问题的关键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66_1#2e2a5b4da?vcp=1&amp;vop=1&amp;pid=bb8768335&amp;color=0,55,96&amp;vtp=1&amp;bt=1&amp;bbb=1"/>
              <p:cNvSpPr/>
              <p:nvPr/>
            </p:nvSpPr>
            <p:spPr>
              <a:xfrm>
                <a:off x="502920" y="1438928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，求证：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66_1#2e2a5b4da?vcp=1&amp;vop=1&amp;pid=bb8768335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38928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67_1#2e2a5b4da?vcp=1&amp;vop=1&amp;pid=bb8768335&amp;color=0,55,96&amp;vtp=1&amp;bbb=1&amp;hb=1"/>
              <p:cNvSpPr/>
              <p:nvPr/>
            </p:nvSpPr>
            <p:spPr>
              <a:xfrm>
                <a:off x="502920" y="1936641"/>
                <a:ext cx="10570464" cy="900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.设角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的终边与单位圆相交于点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轴的垂线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，垂足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，如图所示.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67_1#2e2a5b4da?vcp=1&amp;vop=1&amp;pid=bb8768335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36641"/>
                <a:ext cx="10570464" cy="900240"/>
              </a:xfrm>
              <a:prstGeom prst="rect">
                <a:avLst/>
              </a:prstGeom>
              <a:blipFill>
                <a:blip r:embed="rId4"/>
                <a:stretch>
                  <a:fillRect l="-1384" r="-577" b="-15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67_2#2e2a5b4da?vcp=1&amp;vop=1&amp;pid=bb8768335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8344" y="2965024"/>
            <a:ext cx="1508760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67_3#2e2a5b4da?vcp=1&amp;vop=1&amp;pid=bb8768335&amp;color=0,55,96&amp;vtp=1&amp;bbb=1"/>
              <p:cNvSpPr/>
              <p:nvPr/>
            </p:nvSpPr>
            <p:spPr>
              <a:xfrm>
                <a:off x="502920" y="4768424"/>
                <a:ext cx="10570464" cy="82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𝑂𝑀𝑃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中，由两边之和大于第三边可得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|&gt;|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O_6_AN.67_3#2e2a5b4da?vcp=1&amp;vop=1&amp;pid=bb876833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768424"/>
                <a:ext cx="10570464" cy="824040"/>
              </a:xfrm>
              <a:prstGeom prst="rect">
                <a:avLst/>
              </a:prstGeom>
              <a:blipFill>
                <a:blip r:embed="rId6"/>
                <a:stretch>
                  <a:fillRect l="-577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a64412af?vcp=1&amp;pid=82a714659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已知三角函数值求参数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68_1#6cc35031c?vcp=1&amp;vop=1&amp;pid=5a64412af&amp;color=0,55,96&amp;vtp=1&amp;bbb=1&amp;hb=1"/>
              <p:cNvSpPr/>
              <p:nvPr/>
            </p:nvSpPr>
            <p:spPr>
              <a:xfrm>
                <a:off x="502920" y="1225895"/>
                <a:ext cx="10570464" cy="8806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[陕西渭南2025高一质检]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的顶点为原点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，始边与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轴的非负半轴重合.若角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68_1#6cc35031c?vcp=1&amp;vop=1&amp;pid=5a64412a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25895"/>
                <a:ext cx="10570464" cy="880618"/>
              </a:xfrm>
              <a:prstGeom prst="rect">
                <a:avLst/>
              </a:prstGeom>
              <a:blipFill>
                <a:blip r:embed="rId3"/>
                <a:stretch>
                  <a:fillRect l="-1384" b="-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69_1#27c6fe9af?vcp=1&amp;vop=1&amp;pid=6cc35031c&amp;color=0,55,96&amp;vtp=1&amp;bbb=1"/>
              <p:cNvSpPr/>
              <p:nvPr/>
            </p:nvSpPr>
            <p:spPr>
              <a:xfrm>
                <a:off x="502920" y="211102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（1）判断角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的终边所在的象限；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69_1#27c6fe9af?vcp=1&amp;vop=1&amp;pid=6cc35031c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11022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70_1#27c6fe9af?vcp=1&amp;vop=1&amp;pid=6cc35031c&amp;color=0,55,96&amp;vtp=1&amp;bbb=1"/>
              <p:cNvSpPr/>
              <p:nvPr/>
            </p:nvSpPr>
            <p:spPr>
              <a:xfrm>
                <a:off x="502920" y="2475512"/>
                <a:ext cx="10570464" cy="1456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到原点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∴9+3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的终边在第二或第三象限.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70_1#27c6fe9af?vcp=1&amp;vop=1&amp;pid=6cc35031c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75512"/>
                <a:ext cx="10570464" cy="1456055"/>
              </a:xfrm>
              <a:prstGeom prst="rect">
                <a:avLst/>
              </a:prstGeom>
              <a:blipFill>
                <a:blip r:embed="rId5"/>
                <a:stretch>
                  <a:fillRect l="-1384" b="-10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71_1#1a891579b?vcp=1&amp;vop=1&amp;pid=6cc35031c&amp;color=0,55,96&amp;mp=1&amp;vtp=1&amp;bt=1&amp;bbb=1"/>
              <p:cNvSpPr/>
              <p:nvPr/>
            </p:nvSpPr>
            <p:spPr>
              <a:xfrm>
                <a:off x="502920" y="204516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71_1#1a891579b?vcp=1&amp;vop=1&amp;pid=6cc35031c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4516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72_1#1a891579b?vcp=1&amp;vop=1&amp;pid=6cc35031c&amp;color=0,55,96&amp;vtp=1&amp;bbb=1"/>
              <p:cNvSpPr/>
              <p:nvPr/>
            </p:nvSpPr>
            <p:spPr>
              <a:xfrm>
                <a:off x="502920" y="2417272"/>
                <a:ext cx="10570464" cy="180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①当角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的终边在第二象限时，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的终边在第三象限时，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72_1#1a891579b?vcp=1&amp;vop=1&amp;pid=6cc35031c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17272"/>
                <a:ext cx="10570464" cy="1803400"/>
              </a:xfrm>
              <a:prstGeom prst="rect">
                <a:avLst/>
              </a:prstGeom>
              <a:blipFill>
                <a:blip r:embed="rId4"/>
                <a:stretch>
                  <a:fillRect l="-1384" b="-40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6_BD#4cd465106?vcp=1&amp;pid=5a64412af&amp;color=0,55,96&amp;vtp=1&amp;bbb=1&amp;hb=1"/>
          <p:cNvSpPr/>
          <p:nvPr/>
        </p:nvSpPr>
        <p:spPr>
          <a:xfrm>
            <a:off x="502920" y="4207972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在利用三角函数的定义求角的三角函数值的题目中，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当角的终边上的点的坐标含参数时，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必须根据问题的实际情况对参数的取值进行分类讨论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，讨论时，要做到不重不漏.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73_1#80a722b25?vaa=1&amp;vcp=1&amp;vop=1&amp;pid=5a64412af&amp;color=0,55,96&amp;vtp=1&amp;bt=1&amp;bbb=1"/>
              <p:cNvSpPr/>
              <p:nvPr/>
            </p:nvSpPr>
            <p:spPr>
              <a:xfrm>
                <a:off x="502920" y="2855582"/>
                <a:ext cx="10570464" cy="4714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终边上一点.若角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73_1#80a722b25?vaa=1&amp;vcp=1&amp;vop=1&amp;pid=5a64412a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55582"/>
                <a:ext cx="10570464" cy="471424"/>
              </a:xfrm>
              <a:prstGeom prst="rect">
                <a:avLst/>
              </a:prstGeom>
              <a:blipFill>
                <a:blip r:embed="rId3"/>
                <a:stretch>
                  <a:fillRect l="-1384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75_1#80a722b25.bracket?vaa=1&amp;vcp=1&amp;vop=1&amp;pid=5a64412af&amp;color=0,55,96&amp;vpa=13&amp;vtp=1"/>
          <p:cNvSpPr/>
          <p:nvPr/>
        </p:nvSpPr>
        <p:spPr>
          <a:xfrm>
            <a:off x="8941054" y="299921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73_2#80a722b25.choices?vaa=1&amp;vcp=1&amp;vop=1&amp;pid=5a64412af&amp;color=0,55,96&amp;vtp=1&amp;bbb=1"/>
              <p:cNvSpPr/>
              <p:nvPr/>
            </p:nvSpPr>
            <p:spPr>
              <a:xfrm>
                <a:off x="502920" y="3330053"/>
                <a:ext cx="10570464" cy="3864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26741" algn="l"/>
                    <a:tab pos="5393182" algn="l"/>
                    <a:tab pos="79945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73_2#80a722b25.choices?vaa=1&amp;vcp=1&amp;vop=1&amp;pid=5a64412a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30053"/>
                <a:ext cx="10570464" cy="386461"/>
              </a:xfrm>
              <a:prstGeom prst="rect">
                <a:avLst/>
              </a:prstGeom>
              <a:blipFill>
                <a:blip r:embed="rId4"/>
                <a:stretch>
                  <a:fillRect l="-1384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74_1#80a722b25?vaa=1&amp;vcp=1&amp;vop=1&amp;pid=5a64412af&amp;color=0,55,96&amp;vtp=1&amp;bbb=1"/>
              <p:cNvSpPr/>
              <p:nvPr/>
            </p:nvSpPr>
            <p:spPr>
              <a:xfrm>
                <a:off x="502920" y="3718419"/>
                <a:ext cx="10570464" cy="495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（由角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是第二象限角，舍去）或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74_1#80a722b25?vaa=1&amp;vcp=1&amp;vop=1&amp;pid=5a64412a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18419"/>
                <a:ext cx="10570464" cy="495300"/>
              </a:xfrm>
              <a:prstGeom prst="rect">
                <a:avLst/>
              </a:prstGeom>
              <a:blipFill>
                <a:blip r:embed="rId5"/>
                <a:stretch>
                  <a:fillRect l="-1384" b="-135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77_1#2a99c61bf?vaa=1&amp;vcp=1&amp;vop=1&amp;pid=5a64412af&amp;color=0,55,96&amp;vtp=1&amp;bt=1&amp;bbb=1&amp;hb=1"/>
              <p:cNvSpPr/>
              <p:nvPr/>
            </p:nvSpPr>
            <p:spPr>
              <a:xfrm>
                <a:off x="502920" y="2512587"/>
                <a:ext cx="10570464" cy="808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重合且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终边上一点，且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值是(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77_1#2a99c61bf?vaa=1&amp;vcp=1&amp;vop=1&amp;pid=5a64412af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12587"/>
                <a:ext cx="10570464" cy="808355"/>
              </a:xfrm>
              <a:prstGeom prst="rect">
                <a:avLst/>
              </a:prstGeom>
              <a:blipFill>
                <a:blip r:embed="rId3"/>
                <a:stretch>
                  <a:fillRect l="-1384" r="-1153" b="-17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79_1#2a99c61bf.bracket?vaa=1&amp;vcp=1&amp;vop=1&amp;pid=5a64412af&amp;color=0,55,96&amp;vpa=14&amp;vtp=1"/>
          <p:cNvSpPr/>
          <p:nvPr/>
        </p:nvSpPr>
        <p:spPr>
          <a:xfrm>
            <a:off x="1122045" y="305354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77_2#2a99c61bf.choices?vaa=1&amp;vcp=1&amp;vop=1&amp;pid=5a64412af&amp;color=0,55,96&amp;vtp=1&amp;bbb=1"/>
              <p:cNvSpPr/>
              <p:nvPr/>
            </p:nvSpPr>
            <p:spPr>
              <a:xfrm>
                <a:off x="502920" y="3374153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4041" algn="l"/>
                    <a:tab pos="5393182" algn="l"/>
                    <a:tab pos="79818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77_2#2a99c61bf.choices?vaa=1&amp;vcp=1&amp;vop=1&amp;pid=5a64412a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74153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78_1#2a99c61bf?vaa=1&amp;vcp=1&amp;vop=1&amp;pid=5a64412af&amp;color=0,55,96&amp;vtp=1&amp;bbb=1&amp;hb=1"/>
              <p:cNvSpPr/>
              <p:nvPr/>
            </p:nvSpPr>
            <p:spPr>
              <a:xfrm>
                <a:off x="502920" y="3734770"/>
                <a:ext cx="10570464" cy="810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重合且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位于第三象限，那么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．∴|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|=−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78_1#2a99c61bf?vaa=1&amp;vcp=1&amp;vop=1&amp;pid=5a64412a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34770"/>
                <a:ext cx="10570464" cy="810959"/>
              </a:xfrm>
              <a:prstGeom prst="rect">
                <a:avLst/>
              </a:prstGeom>
              <a:blipFill>
                <a:blip r:embed="rId5"/>
                <a:stretch>
                  <a:fillRect l="-1384" r="-519" b="-16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81_1#33599e30b?vcp=1&amp;vop=1&amp;pid=5a64412af&amp;color=0,55,96&amp;vtp=1&amp;bt=1&amp;bbb=1&amp;hb=1"/>
              <p:cNvSpPr/>
              <p:nvPr/>
            </p:nvSpPr>
            <p:spPr>
              <a:xfrm>
                <a:off x="502920" y="1501762"/>
                <a:ext cx="10570464" cy="836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若已知角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终边上一点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，能否求出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的值？若能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，求出其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；若不能，请说明理由.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81_1#33599e30b?vcp=1&amp;vop=1&amp;pid=5a64412af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1762"/>
                <a:ext cx="10570464" cy="836740"/>
              </a:xfrm>
              <a:prstGeom prst="rect">
                <a:avLst/>
              </a:prstGeom>
              <a:blipFill>
                <a:blip r:embed="rId3"/>
                <a:stretch>
                  <a:fillRect l="-1384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82_1#33599e30b?vcp=1&amp;vop=1&amp;pid=5a64412af&amp;color=0,55,96&amp;vtp=1&amp;bbb=1"/>
              <p:cNvSpPr/>
              <p:nvPr/>
            </p:nvSpPr>
            <p:spPr>
              <a:xfrm>
                <a:off x="502920" y="2344788"/>
                <a:ext cx="10570464" cy="3187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能求出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+9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为第二象限角，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82_1#33599e30b?vcp=1&amp;vop=1&amp;pid=5a64412a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44788"/>
                <a:ext cx="10570464" cy="3187700"/>
              </a:xfrm>
              <a:prstGeom prst="rect">
                <a:avLst/>
              </a:prstGeom>
              <a:blipFill>
                <a:blip r:embed="rId4"/>
                <a:stretch>
                  <a:fillRect l="-1384" b="-19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7af8aab2?vcp=1&amp;pid=44546eba6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12648" cy="649224"/>
          </a:xfrm>
          <a:prstGeom prst="rect">
            <a:avLst/>
          </a:prstGeom>
        </p:spPr>
      </p:pic>
      <p:sp>
        <p:nvSpPr>
          <p:cNvPr id="3" name="C_4_BD#07af8aab2?vcp=1&amp;pid=44546eba6&amp;color=61,88,159&amp;vtp=1&amp;bbb=1"/>
          <p:cNvSpPr/>
          <p:nvPr/>
        </p:nvSpPr>
        <p:spPr>
          <a:xfrm>
            <a:off x="1261872" y="856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9622da736?vcp=1&amp;pid=07af8aab2&amp;color=0,55,96&amp;vtp=1&amp;bbb=1"/>
          <p:cNvSpPr/>
          <p:nvPr/>
        </p:nvSpPr>
        <p:spPr>
          <a:xfrm>
            <a:off x="502920" y="157127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83_1#72db93d9a?vaa=1&amp;vcp=1&amp;vop=1&amp;pid=9622da736&amp;color=0,55,96&amp;vtp=1&amp;bbb=1"/>
              <p:cNvSpPr/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在平面直角坐标系中位于(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83_1#72db93d9a?vaa=1&amp;vcp=1&amp;vop=1&amp;pid=9622da73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85_1#72db93d9a.bracket?vaa=1&amp;vcp=1&amp;vop=1&amp;pid=9622da736&amp;color=0,55,96&amp;vpa=15&amp;vtp=1"/>
          <p:cNvSpPr/>
          <p:nvPr/>
        </p:nvSpPr>
        <p:spPr>
          <a:xfrm>
            <a:off x="5508879" y="215966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7" name="QC_6_BD.83_2#72db93d9a.choices?vaa=1&amp;vcp=1&amp;vop=1&amp;pid=9622da736&amp;color=0,55,96&amp;vtp=1&amp;bbb=1"/>
          <p:cNvSpPr/>
          <p:nvPr/>
        </p:nvSpPr>
        <p:spPr>
          <a:xfrm>
            <a:off x="502920" y="2438047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第四象限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84_1#72db93d9a?vaa=1&amp;vcp=1&amp;vop=1&amp;pid=9622da736&amp;color=0,55,96&amp;vtp=1&amp;bbb=1&amp;hb=1"/>
              <p:cNvSpPr/>
              <p:nvPr/>
            </p:nvSpPr>
            <p:spPr>
              <a:xfrm>
                <a:off x="502920" y="2802537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×5+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角为第三象限角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.因为8与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≈1.72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终边相同，又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&lt;1.72&lt;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，所以8是第二象限角，故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点在第三象限.故选C.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84_1#72db93d9a?vaa=1&amp;vcp=1&amp;vop=1&amp;pid=9622da73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02537"/>
                <a:ext cx="10570464" cy="1192340"/>
              </a:xfrm>
              <a:prstGeom prst="rect">
                <a:avLst/>
              </a:prstGeom>
              <a:blipFill>
                <a:blip r:embed="rId5"/>
                <a:stretch>
                  <a:fillRect l="-1384" r="-40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87_1#38e2cca4a?vaa=1&amp;vcp=1&amp;vop=1&amp;pid=9622da736&amp;color=0,55,96&amp;vtp=1&amp;bt=1&amp;bbb=1"/>
              <p:cNvSpPr/>
              <p:nvPr/>
            </p:nvSpPr>
            <p:spPr>
              <a:xfrm>
                <a:off x="502920" y="2548305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终边上一点，则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87_1#38e2cca4a?vaa=1&amp;vcp=1&amp;vop=1&amp;pid=9622da73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48305"/>
                <a:ext cx="10570464" cy="391859"/>
              </a:xfrm>
              <a:prstGeom prst="rect">
                <a:avLst/>
              </a:prstGeom>
              <a:blipFill>
                <a:blip r:embed="rId3"/>
                <a:stretch>
                  <a:fillRect l="-1384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9_1#38e2cca4a.bracket?vaa=1&amp;vcp=1&amp;vop=1&amp;pid=9622da736&amp;color=0,55,96&amp;vpa=16&amp;vtp=1"/>
          <p:cNvSpPr/>
          <p:nvPr/>
        </p:nvSpPr>
        <p:spPr>
          <a:xfrm>
            <a:off x="5755640" y="266381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87_2#38e2cca4a.choices?vaa=1&amp;vcp=1&amp;vop=1&amp;pid=9622da736&amp;color=0,55,96&amp;vtp=1&amp;bbb=1"/>
              <p:cNvSpPr/>
              <p:nvPr/>
            </p:nvSpPr>
            <p:spPr>
              <a:xfrm>
                <a:off x="502920" y="2943720"/>
                <a:ext cx="10570464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871216" algn="l"/>
                    <a:tab pos="5602732" algn="l"/>
                    <a:tab pos="82326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87_2#38e2cca4a.choices?vaa=1&amp;vcp=1&amp;vop=1&amp;pid=9622da73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43720"/>
                <a:ext cx="10570464" cy="461518"/>
              </a:xfrm>
              <a:prstGeom prst="rect">
                <a:avLst/>
              </a:prstGeom>
              <a:blipFill>
                <a:blip r:embed="rId4"/>
                <a:stretch>
                  <a:fillRect l="-1384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88_1#38e2cca4a?vaa=1&amp;vcp=1&amp;vop=1&amp;pid=9622da736&amp;color=0,55,96&amp;vtp=1&amp;bbb=1"/>
              <p:cNvSpPr/>
              <p:nvPr/>
            </p:nvSpPr>
            <p:spPr>
              <a:xfrm>
                <a:off x="502920" y="3406063"/>
                <a:ext cx="10570464" cy="1090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终边上一点，所以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88_1#38e2cca4a?vaa=1&amp;vcp=1&amp;vop=1&amp;pid=9622da73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06063"/>
                <a:ext cx="10570464" cy="1090740"/>
              </a:xfrm>
              <a:prstGeom prst="rect">
                <a:avLst/>
              </a:prstGeom>
              <a:blipFill>
                <a:blip r:embed="rId5"/>
                <a:stretch>
                  <a:fillRect l="-1384" b="-12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91_1#b6bdefdd9?vaa=1&amp;vcp=1&amp;vop=1&amp;pid=9622da736&amp;color=0,55,96&amp;vtp=1&amp;bt=1&amp;bbb=1"/>
              <p:cNvSpPr/>
              <p:nvPr/>
            </p:nvSpPr>
            <p:spPr>
              <a:xfrm>
                <a:off x="502920" y="268867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(−4,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的终边上，则实数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91_1#b6bdefdd9?vaa=1&amp;vcp=1&amp;vop=1&amp;pid=9622da73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8867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3_1#b6bdefdd9.bracket?vaa=1&amp;vcp=1&amp;vop=1&amp;pid=9622da736&amp;color=0,55,96&amp;vpa=17&amp;vtp=1"/>
          <p:cNvSpPr/>
          <p:nvPr/>
        </p:nvSpPr>
        <p:spPr>
          <a:xfrm>
            <a:off x="5809933" y="277046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91_2#b6bdefdd9.choices?vaa=1&amp;vcp=1&amp;vop=1&amp;pid=9622da736&amp;color=0,55,96&amp;vtp=1&amp;bbb=1"/>
              <p:cNvSpPr/>
              <p:nvPr/>
            </p:nvSpPr>
            <p:spPr>
              <a:xfrm>
                <a:off x="502920" y="3059257"/>
                <a:ext cx="10570464" cy="3864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17216" algn="l"/>
                    <a:tab pos="5374132" algn="l"/>
                    <a:tab pos="81310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±4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91_2#b6bdefdd9.choices?vaa=1&amp;vcp=1&amp;vop=1&amp;pid=9622da73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59257"/>
                <a:ext cx="10570464" cy="386461"/>
              </a:xfrm>
              <a:prstGeom prst="rect">
                <a:avLst/>
              </a:prstGeom>
              <a:blipFill>
                <a:blip r:embed="rId4"/>
                <a:stretch>
                  <a:fillRect l="-1384" b="-380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92_1#b6bdefdd9?vaa=1&amp;vcp=1&amp;vop=1&amp;pid=9622da736&amp;color=0,55,96&amp;vtp=1&amp;bbb=1"/>
              <p:cNvSpPr/>
              <p:nvPr/>
            </p:nvSpPr>
            <p:spPr>
              <a:xfrm>
                <a:off x="502920" y="3448576"/>
                <a:ext cx="10570464" cy="912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由三角函数的定义，可得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92_1#b6bdefdd9?vaa=1&amp;vcp=1&amp;vop=1&amp;pid=9622da73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48576"/>
                <a:ext cx="10570464" cy="912940"/>
              </a:xfrm>
              <a:prstGeom prst="rect">
                <a:avLst/>
              </a:prstGeom>
              <a:blipFill>
                <a:blip r:embed="rId5"/>
                <a:stretch>
                  <a:fillRect l="-1384" b="-154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44546eba6.fixed?vcp=1&amp;pid=d5647ef5f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157984"/>
            <a:ext cx="3090672" cy="1188720"/>
          </a:xfrm>
          <a:prstGeom prst="rect">
            <a:avLst/>
          </a:prstGeom>
        </p:spPr>
      </p:pic>
      <p:pic>
        <p:nvPicPr>
          <p:cNvPr id="3" name="C_3#44546eba6.fixed?vcp=1&amp;pid=d5647ef5f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602736"/>
            <a:ext cx="3090672" cy="1188720"/>
          </a:xfrm>
          <a:prstGeom prst="rect">
            <a:avLst/>
          </a:prstGeom>
        </p:spPr>
      </p:pic>
      <p:sp>
        <p:nvSpPr>
          <p:cNvPr id="4" name="C_3#44546eba6.fixed?vcp=1&amp;pid=d5647ef5f&amp;color=61,88,159&amp;vtp=1&amp;bbb=1"/>
          <p:cNvSpPr/>
          <p:nvPr/>
        </p:nvSpPr>
        <p:spPr>
          <a:xfrm>
            <a:off x="694944" y="2157984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7.2.1</a:t>
            </a:r>
            <a:endParaRPr lang="en-US" altLang="zh-CN" sz="5400" dirty="0"/>
          </a:p>
        </p:txBody>
      </p:sp>
      <p:sp>
        <p:nvSpPr>
          <p:cNvPr id="5" name="C_3#44546eba6.fixed?vcp=1&amp;pid=d5647ef5f&amp;color=61,88,159&amp;vtp=1&amp;bbb=1"/>
          <p:cNvSpPr/>
          <p:nvPr/>
        </p:nvSpPr>
        <p:spPr>
          <a:xfrm>
            <a:off x="694944" y="3602736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7.2.2</a:t>
            </a:r>
            <a:endParaRPr lang="en-US" altLang="zh-CN" sz="5400" dirty="0"/>
          </a:p>
        </p:txBody>
      </p:sp>
      <p:sp>
        <p:nvSpPr>
          <p:cNvPr id="6" name="C_3#44546eba6.fixed?vcp=1&amp;pid=d5647ef5f&amp;color=61,88,159&amp;vtp=1&amp;bbb=1"/>
          <p:cNvSpPr/>
          <p:nvPr/>
        </p:nvSpPr>
        <p:spPr>
          <a:xfrm>
            <a:off x="4032504" y="2157984"/>
            <a:ext cx="8046720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三角函数的定义</a:t>
            </a:r>
            <a:endParaRPr lang="en-US" altLang="zh-CN" sz="5400" dirty="0"/>
          </a:p>
        </p:txBody>
      </p:sp>
      <p:sp>
        <p:nvSpPr>
          <p:cNvPr id="7" name="C_3#44546eba6.fixed?vcp=1&amp;pid=d5647ef5f&amp;color=61,88,159&amp;vtp=1&amp;bbb=1"/>
          <p:cNvSpPr/>
          <p:nvPr/>
        </p:nvSpPr>
        <p:spPr>
          <a:xfrm>
            <a:off x="4032504" y="3602736"/>
            <a:ext cx="8046720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单位圆与三角函数线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95_1#b9959746b?vcp=1&amp;vop=1&amp;pid=9622da736&amp;color=0,55,96&amp;vtp=1&amp;bt=1&amp;bbb=1"/>
              <p:cNvSpPr/>
              <p:nvPr/>
            </p:nvSpPr>
            <p:spPr>
              <a:xfrm>
                <a:off x="502920" y="2378189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[陕西宝鸡2024高一段考]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的终边经过点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95_1#b9959746b?vcp=1&amp;vop=1&amp;pid=9622da73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78189"/>
                <a:ext cx="10570464" cy="391859"/>
              </a:xfrm>
              <a:prstGeom prst="rect">
                <a:avLst/>
              </a:prstGeom>
              <a:blipFill>
                <a:blip r:embed="rId3"/>
                <a:stretch>
                  <a:fillRect l="-1384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96_1#b9959746b?vcp=1&amp;vop=1&amp;pid=9622da736&amp;color=0,55,96&amp;vtp=1&amp;bbb=1&amp;hb=1"/>
              <p:cNvSpPr/>
              <p:nvPr/>
            </p:nvSpPr>
            <p:spPr>
              <a:xfrm>
                <a:off x="502920" y="2779762"/>
                <a:ext cx="10570464" cy="19067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（提示：注意点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到原点的距离为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8827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+8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8827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=3|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，需要讨论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的符号，事实上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的符号决定角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的终边落在哪一个象限）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为坐标原点.①当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+8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+8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96_1#b9959746b?vcp=1&amp;vop=1&amp;pid=9622da73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79762"/>
                <a:ext cx="10570464" cy="1906715"/>
              </a:xfrm>
              <a:prstGeom prst="rect">
                <a:avLst/>
              </a:prstGeom>
              <a:blipFill>
                <a:blip r:embed="rId4"/>
                <a:stretch>
                  <a:fillRect l="-1384" r="-461" b="-41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92e5b629?vcp=1&amp;pid=07af8aab2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97_1#7f63032b2?vaa=1&amp;vcp=1&amp;vop=1&amp;pid=a92e5b629&amp;color=0,55,96&amp;vtp=1&amp;bbb=1"/>
              <p:cNvSpPr/>
              <p:nvPr/>
            </p:nvSpPr>
            <p:spPr>
              <a:xfrm>
                <a:off x="502920" y="1286668"/>
                <a:ext cx="10755313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[天津河东区2025高一月考]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的终边经过点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的值等于(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97_1#7f63032b2?vaa=1&amp;vcp=1&amp;vop=1&amp;pid=a92e5b62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86668"/>
                <a:ext cx="10755313" cy="360680"/>
              </a:xfrm>
              <a:prstGeom prst="rect">
                <a:avLst/>
              </a:prstGeom>
              <a:blipFill>
                <a:blip r:embed="rId3"/>
                <a:stretch>
                  <a:fillRect l="-1361" t="-3390" r="-17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99_1#7f63032b2.bracket?vaa=1&amp;vcp=1&amp;vop=1&amp;pid=a92e5b629&amp;color=0,55,96&amp;vpa=18&amp;vtp=1"/>
          <p:cNvSpPr/>
          <p:nvPr/>
        </p:nvSpPr>
        <p:spPr>
          <a:xfrm>
            <a:off x="10563162" y="137099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97_2#7f63032b2.choices?vaa=1&amp;vcp=1&amp;vop=1&amp;pid=a92e5b629&amp;color=0,55,96&amp;vtp=1&amp;bbb=1"/>
              <p:cNvSpPr/>
              <p:nvPr/>
            </p:nvSpPr>
            <p:spPr>
              <a:xfrm>
                <a:off x="502920" y="1650647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07691" algn="l"/>
                    <a:tab pos="5393182" algn="l"/>
                    <a:tab pos="79754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97_2#7f63032b2.choices?vaa=1&amp;vcp=1&amp;vop=1&amp;pid=a92e5b62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50647"/>
                <a:ext cx="10570464" cy="535559"/>
              </a:xfrm>
              <a:prstGeom prst="rect">
                <a:avLst/>
              </a:prstGeom>
              <a:blipFill>
                <a:blip r:embed="rId4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98_1#7f63032b2?vaa=1&amp;vcp=1&amp;vop=1&amp;pid=a92e5b629&amp;color=0,55,96&amp;vtp=1&amp;bbb=1"/>
              <p:cNvSpPr/>
              <p:nvPr/>
            </p:nvSpPr>
            <p:spPr>
              <a:xfrm>
                <a:off x="502920" y="2196556"/>
                <a:ext cx="10570464" cy="1409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到原点的距离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三角函数的定义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|5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|5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|5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98_1#7f63032b2?vaa=1&amp;vcp=1&amp;vop=1&amp;pid=a92e5b62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96556"/>
                <a:ext cx="10570464" cy="1409700"/>
              </a:xfrm>
              <a:prstGeom prst="rect">
                <a:avLst/>
              </a:prstGeom>
              <a:blipFill>
                <a:blip r:embed="rId5"/>
                <a:stretch>
                  <a:fillRect l="-1384" b="-56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01_1#7935a7494?vaa=1&amp;vcp=1&amp;vop=1&amp;pid=a92e5b629&amp;color=0,55,96&amp;vtp=1&amp;bt=1&amp;bbb=1"/>
              <p:cNvSpPr/>
              <p:nvPr/>
            </p:nvSpPr>
            <p:spPr>
              <a:xfrm>
                <a:off x="502920" y="1482806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01_1#7935a7494?vaa=1&amp;vcp=1&amp;vop=1&amp;pid=a92e5b629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82806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3_1#7935a7494.bracket?vaa=1&amp;vcp=1&amp;vop=1&amp;pid=a92e5b629&amp;color=0,55,96&amp;vpa=19&amp;vtp=1"/>
          <p:cNvSpPr/>
          <p:nvPr/>
        </p:nvSpPr>
        <p:spPr>
          <a:xfrm>
            <a:off x="4859401" y="156459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01_2#7935a7494.choices?vaa=1&amp;vcp=1&amp;vop=1&amp;pid=a92e5b629&amp;color=0,55,96&amp;vtp=1&amp;bbb=1"/>
              <p:cNvSpPr/>
              <p:nvPr/>
            </p:nvSpPr>
            <p:spPr>
              <a:xfrm>
                <a:off x="502920" y="1895366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9291" algn="l"/>
                    <a:tab pos="5393182" algn="l"/>
                    <a:tab pos="80770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01_2#7935a7494.choices?vaa=1&amp;vcp=1&amp;vop=1&amp;pid=a92e5b62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95366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6_AS.102_1#7935a7494?htil=1&amp;vaa=1&amp;vcp=1&amp;vop=1&amp;pid=a92e5b629&amp;color=0,55,96&amp;tib=255,255,255&amp;vtp=1&amp;hs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0736" y="2402287"/>
            <a:ext cx="1874520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02_2#7935a7494?htil=1&amp;vaa=1&amp;vcp=1&amp;vop=1&amp;pid=a92e5b629&amp;color=0,55,96&amp;vtp=1&amp;bbb=1&amp;hb=1&amp;hs=1"/>
              <p:cNvSpPr/>
              <p:nvPr/>
            </p:nvSpPr>
            <p:spPr>
              <a:xfrm>
                <a:off x="502920" y="2255983"/>
                <a:ext cx="8567928" cy="26754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如图，画出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的三角函数线，则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𝐵𝐶</m:t>
                            </m:r>
                          </m:e>
                        </m:ba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扇形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𝑂𝐵𝐶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|⋅|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𝑂𝐵𝐷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|⋅|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𝑂𝐵𝐶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𝑂𝐵𝐷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02_2#7935a7494?htil=1&amp;vaa=1&amp;vcp=1&amp;vop=1&amp;pid=a92e5b629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55983"/>
                <a:ext cx="8567928" cy="2675446"/>
              </a:xfrm>
              <a:prstGeom prst="rect">
                <a:avLst/>
              </a:prstGeom>
              <a:blipFill>
                <a:blip r:embed="rId6"/>
                <a:stretch>
                  <a:fillRect l="-1708" b="-31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102_2#7935a7494?htil=1&amp;vaa=1&amp;vcp=1&amp;vop=1&amp;pid=a92e5b629&amp;color=0,55,96&amp;vtp=1&amp;bbb=1&amp;hb=1&amp;hs=1">
                <a:extLst>
                  <a:ext uri="{FF2B5EF4-FFF2-40B4-BE49-F238E27FC236}">
                    <a16:creationId xmlns:a16="http://schemas.microsoft.com/office/drawing/2014/main" id="{F7199AF3-D82E-6942-A451-BE075498ED31}"/>
                  </a:ext>
                </a:extLst>
              </p:cNvPr>
              <p:cNvSpPr/>
              <p:nvPr/>
            </p:nvSpPr>
            <p:spPr>
              <a:xfrm>
                <a:off x="503995" y="5045156"/>
                <a:ext cx="10572016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1.2∈(0,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1.2&lt;1.2&lt;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102_2#7935a7494?htil=1&amp;vaa=1&amp;vcp=1&amp;vop=1&amp;pid=a92e5b629&amp;color=0,55,96&amp;vtp=1&amp;bbb=1&amp;hb=1&amp;hs=1">
                <a:extLst>
                  <a:ext uri="{FF2B5EF4-FFF2-40B4-BE49-F238E27FC236}">
                    <a16:creationId xmlns:a16="http://schemas.microsoft.com/office/drawing/2014/main" id="{F7199AF3-D82E-6942-A451-BE075498ED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95" y="5045156"/>
                <a:ext cx="10572016" cy="491046"/>
              </a:xfrm>
              <a:prstGeom prst="rect">
                <a:avLst/>
              </a:prstGeom>
              <a:blipFill>
                <a:blip r:embed="rId7"/>
                <a:stretch>
                  <a:fillRect l="-138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8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05_1#e9b840a3e?vaa=1&amp;vcp=1&amp;vop=1&amp;pid=a92e5b629&amp;color=0,55,96&amp;vtp=1&amp;bt=1&amp;bbb=1&amp;hb=1"/>
              <p:cNvSpPr/>
              <p:nvPr/>
            </p:nvSpPr>
            <p:spPr>
              <a:xfrm>
                <a:off x="502920" y="2323261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在平面直角坐标系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为始边，它们的终边关于原点对称，点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105_1#e9b840a3e?vaa=1&amp;vcp=1&amp;vop=1&amp;pid=a92e5b629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23261"/>
                <a:ext cx="10570464" cy="838200"/>
              </a:xfrm>
              <a:prstGeom prst="rect">
                <a:avLst/>
              </a:prstGeom>
              <a:blipFill>
                <a:blip r:embed="rId3"/>
                <a:stretch>
                  <a:fillRect l="-1384" r="-1096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07_1#e9b840a3e.blank?vaa=1&amp;vcp=1&amp;vop=1&amp;pid=a92e5b629&amp;color=0,55,96&amp;vpa=20&amp;vtp=1&amp;bbb=1&amp;rh=34.01504"/>
              <p:cNvSpPr/>
              <p:nvPr/>
            </p:nvSpPr>
            <p:spPr>
              <a:xfrm>
                <a:off x="3528251" y="2602850"/>
                <a:ext cx="470980" cy="4319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07_1#e9b840a3e.blank?vaa=1&amp;vcp=1&amp;vop=1&amp;pid=a92e5b629&amp;color=0,55,96&amp;vpa=20&amp;vtp=1&amp;bbb=1&amp;rh=34.01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251" y="2602850"/>
                <a:ext cx="470980" cy="431991"/>
              </a:xfrm>
              <a:prstGeom prst="rect">
                <a:avLst/>
              </a:prstGeom>
              <a:blipFill>
                <a:blip r:embed="rId4"/>
                <a:stretch>
                  <a:fillRect b="-169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108_1#e9b840a3e.blank?vaa=1&amp;vcp=1&amp;vop=1&amp;pid=a92e5b629&amp;color=0,55,96&amp;vpa=21&amp;vtp=1&amp;bbb=1"/>
              <p:cNvSpPr/>
              <p:nvPr/>
            </p:nvSpPr>
            <p:spPr>
              <a:xfrm>
                <a:off x="4603559" y="2700323"/>
                <a:ext cx="770065" cy="3326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±2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108_1#e9b840a3e.blank?vaa=1&amp;vcp=1&amp;vop=1&amp;pid=a92e5b629&amp;color=0,55,96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559" y="2700323"/>
                <a:ext cx="770065" cy="332677"/>
              </a:xfrm>
              <a:prstGeom prst="rect">
                <a:avLst/>
              </a:prstGeom>
              <a:blipFill>
                <a:blip r:embed="rId5"/>
                <a:stretch>
                  <a:fillRect l="-5512" r="-2362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106_1#e9b840a3e?vaa=1&amp;vcp=1&amp;vop=1&amp;pid=a92e5b629&amp;color=0,55,96&amp;vtp=1&amp;bbb=1"/>
              <p:cNvSpPr/>
              <p:nvPr/>
            </p:nvSpPr>
            <p:spPr>
              <a:xfrm>
                <a:off x="502920" y="3162858"/>
                <a:ext cx="10570464" cy="1333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在平面直角坐标系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为始边，它们的终边关于原点对称，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的终边上，则点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的终边上，则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AS.106_1#e9b840a3e?vaa=1&amp;vcp=1&amp;vop=1&amp;pid=a92e5b62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62858"/>
                <a:ext cx="10570464" cy="1333500"/>
              </a:xfrm>
              <a:prstGeom prst="rect">
                <a:avLst/>
              </a:prstGeom>
              <a:blipFill>
                <a:blip r:embed="rId6"/>
                <a:stretch>
                  <a:fillRect l="-1384" b="-50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10_1#dac53de81?vcp=1&amp;vop=1&amp;pid=a92e5b629&amp;color=0,55,96&amp;vtp=1&amp;bt=1&amp;bbb=1"/>
              <p:cNvSpPr/>
              <p:nvPr/>
            </p:nvSpPr>
            <p:spPr>
              <a:xfrm>
                <a:off x="502920" y="1154988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利用三角函数线证明：若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10_1#dac53de81?vcp=1&amp;vop=1&amp;pid=a92e5b629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54988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11_1#dac53de81?vcp=1&amp;vop=1&amp;pid=a92e5b629&amp;color=0,55,96&amp;vtp=1&amp;bbb=1"/>
              <p:cNvSpPr/>
              <p:nvPr/>
            </p:nvSpPr>
            <p:spPr>
              <a:xfrm>
                <a:off x="502920" y="1652701"/>
                <a:ext cx="10570464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如图所示，设单位圆与角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的终边分别交于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ba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ba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|&gt;|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111_1#dac53de81?vcp=1&amp;vop=1&amp;pid=a92e5b62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52701"/>
                <a:ext cx="10570464" cy="2027555"/>
              </a:xfrm>
              <a:prstGeom prst="rect">
                <a:avLst/>
              </a:prstGeom>
              <a:blipFill>
                <a:blip r:embed="rId4"/>
                <a:stretch>
                  <a:fillRect l="-1384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111_2#dac53de81?vcp=1&amp;vop=1&amp;pid=a92e5b629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37176" y="3813860"/>
            <a:ext cx="1901952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bf11f99a?vcp=1&amp;pid=07af8aab2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p:sp>
        <p:nvSpPr>
          <p:cNvPr id="3" name="QC_6_BD.112_1#b234c5672?vaa=1&amp;vcp=1&amp;vop=1&amp;pid=5bf11f99a&amp;color=0,55,96&amp;vtp=1&amp;bbb=1"/>
          <p:cNvSpPr/>
          <p:nvPr/>
        </p:nvSpPr>
        <p:spPr>
          <a:xfrm>
            <a:off x="502920" y="1286668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9.（多选）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下列三角函数值中符号为负的是(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4" name="QC_6_AN.114_1#b234c5672.bracket?vaa=1&amp;vcp=1&amp;vop=1&amp;pid=5bf11f99a&amp;color=0,55,96&amp;vpa=22&amp;vtp=1&amp;bbb=1"/>
          <p:cNvSpPr/>
          <p:nvPr/>
        </p:nvSpPr>
        <p:spPr>
          <a:xfrm>
            <a:off x="4951095" y="1370993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12_2#b234c5672.choices?vaa=1&amp;vcp=1&amp;vop=1&amp;pid=5bf11f99a&amp;color=0,55,96&amp;vtp=1&amp;bbb=1"/>
              <p:cNvSpPr/>
              <p:nvPr/>
            </p:nvSpPr>
            <p:spPr>
              <a:xfrm>
                <a:off x="502920" y="1692620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64841" algn="l"/>
                    <a:tab pos="5647182" algn="l"/>
                    <a:tab pos="84136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(−10)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12_2#b234c5672.choices?vaa=1&amp;vcp=1&amp;vop=1&amp;pid=5bf11f99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92620"/>
                <a:ext cx="10570464" cy="355600"/>
              </a:xfrm>
              <a:prstGeom prst="rect">
                <a:avLst/>
              </a:prstGeom>
              <a:blipFill>
                <a:blip r:embed="rId3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13_1#b234c5672?vaa=1&amp;vcp=1&amp;vop=1&amp;pid=5bf11f99a&amp;color=0,55,96&amp;vtp=1&amp;bbb=1&amp;hb=1"/>
              <p:cNvSpPr/>
              <p:nvPr/>
            </p:nvSpPr>
            <p:spPr>
              <a:xfrm>
                <a:off x="502920" y="2053237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角是第二象限角，所以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角是第二象限角，所以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&lt;−10&lt;−3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所以角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(−10)&lt;0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13_1#b234c5672?vaa=1&amp;vcp=1&amp;vop=1&amp;pid=5bf11f99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53237"/>
                <a:ext cx="10570464" cy="1192340"/>
              </a:xfrm>
              <a:prstGeom prst="rect">
                <a:avLst/>
              </a:prstGeom>
              <a:blipFill>
                <a:blip r:embed="rId4"/>
                <a:stretch>
                  <a:fillRect l="-1384" r="-2076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16_1#6c56323ae?vaa=1&amp;vcp=1&amp;vop=1&amp;pid=5bf11f99a&amp;color=0,55,96&amp;vtp=1&amp;bt=1&amp;bbb=1"/>
              <p:cNvSpPr/>
              <p:nvPr/>
            </p:nvSpPr>
            <p:spPr>
              <a:xfrm>
                <a:off x="502920" y="2091613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则下列结论中正确的是(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16_1#6c56323ae?vaa=1&amp;vcp=1&amp;vop=1&amp;pid=5bf11f99a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91613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8_1#6c56323ae.bracket?vaa=1&amp;vcp=1&amp;vop=1&amp;pid=5bf11f99a&amp;color=0,55,96&amp;vpa=23&amp;vtp=1&amp;bbb=1"/>
          <p:cNvSpPr/>
          <p:nvPr/>
        </p:nvSpPr>
        <p:spPr>
          <a:xfrm>
            <a:off x="6707442" y="2173401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16_2#6c56323ae.choices?vaa=1&amp;vcp=1&amp;vop=1&amp;pid=5bf11f99a&amp;color=0,55,96&amp;vtp=1&amp;bbb=1"/>
              <p:cNvSpPr/>
              <p:nvPr/>
            </p:nvSpPr>
            <p:spPr>
              <a:xfrm>
                <a:off x="502920" y="2462199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772791" algn="l"/>
                    <a:tab pos="5545582" algn="l"/>
                    <a:tab pos="81532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16_2#6c56323ae.choices?vaa=1&amp;vcp=1&amp;vop=1&amp;pid=5bf11f99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62199"/>
                <a:ext cx="10570464" cy="501015"/>
              </a:xfrm>
              <a:prstGeom prst="rect">
                <a:avLst/>
              </a:prstGeom>
              <a:blipFill>
                <a:blip r:embed="rId4"/>
                <a:stretch>
                  <a:fillRect l="-1384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17_1#6c56323ae?vaa=1&amp;vcp=1&amp;vop=1&amp;pid=5bf11f99a&amp;color=0,55,96&amp;vtp=1&amp;bbb=1&amp;hb=1"/>
              <p:cNvSpPr/>
              <p:nvPr/>
            </p:nvSpPr>
            <p:spPr>
              <a:xfrm>
                <a:off x="502920" y="2968484"/>
                <a:ext cx="10570464" cy="20154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的终边在第一象限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、第二象限或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轴的非负半轴上，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成立，A正确；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不一定成立，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B错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的终边在第一象限或第三象限，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不一定成立，C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错误；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17_1#6c56323ae?vaa=1&amp;vcp=1&amp;vop=1&amp;pid=5bf11f99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8484"/>
                <a:ext cx="10570464" cy="2015490"/>
              </a:xfrm>
              <a:prstGeom prst="rect">
                <a:avLst/>
              </a:prstGeom>
              <a:blipFill>
                <a:blip r:embed="rId5"/>
                <a:stretch>
                  <a:fillRect l="-1384" r="-1384" b="-39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151d35f6c?lid=fc3b5f03f&amp;cid=fc3b5f03f&amp;vtp=1&amp;bt=1&amp;bbb=1">
            <a:hlinkClick r:id="rId3" action="ppaction://hlinksldjump"/>
          </p:cNvPr>
          <p:cNvSpPr/>
          <p:nvPr/>
        </p:nvSpPr>
        <p:spPr>
          <a:xfrm>
            <a:off x="6803136" y="133502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任意角的正弦、余弦与正切的定义</a:t>
            </a:r>
            <a:endParaRPr lang="en-US" altLang="zh-CN" sz="1600" dirty="0"/>
          </a:p>
        </p:txBody>
      </p:sp>
      <p:sp>
        <p:nvSpPr>
          <p:cNvPr id="3" name="C_1#目录1:151d35f6c?lid=dc158e980&amp;cid=dc158e980&amp;vtp=1&amp;bbb=1">
            <a:hlinkClick r:id="rId3" action="ppaction://hlinksldjump"/>
          </p:cNvPr>
          <p:cNvSpPr/>
          <p:nvPr/>
        </p:nvSpPr>
        <p:spPr>
          <a:xfrm>
            <a:off x="6803136" y="165506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知识点2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三角函数的定义域</a:t>
            </a:r>
            <a:endParaRPr lang="en-US" altLang="zh-CN" sz="1600" dirty="0"/>
          </a:p>
        </p:txBody>
      </p:sp>
      <p:sp>
        <p:nvSpPr>
          <p:cNvPr id="4" name="C_1#目录1:151d35f6c?lid=f721702c1&amp;cid=f721702c1&amp;vtp=1&amp;bbb=1">
            <a:hlinkClick r:id="rId3" action="ppaction://hlinksldjump"/>
          </p:cNvPr>
          <p:cNvSpPr/>
          <p:nvPr/>
        </p:nvSpPr>
        <p:spPr>
          <a:xfrm>
            <a:off x="6803136" y="1984248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知识点3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正弦、余弦与正切在各象限的符号</a:t>
            </a:r>
            <a:endParaRPr lang="en-US" altLang="zh-CN" sz="1600" dirty="0"/>
          </a:p>
        </p:txBody>
      </p:sp>
      <p:sp>
        <p:nvSpPr>
          <p:cNvPr id="5" name="C_1#目录1:151d35f6c?lid=43cff03b2&amp;cid=43cff03b2&amp;vtp=1&amp;bbb=1">
            <a:hlinkClick r:id="rId3" action="ppaction://hlinksldjump"/>
          </p:cNvPr>
          <p:cNvSpPr/>
          <p:nvPr/>
        </p:nvSpPr>
        <p:spPr>
          <a:xfrm>
            <a:off x="6803136" y="226771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知识点4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单位圆与三角函数线</a:t>
            </a:r>
            <a:endParaRPr lang="en-US" altLang="zh-CN" sz="1600" dirty="0"/>
          </a:p>
        </p:txBody>
      </p:sp>
      <p:sp>
        <p:nvSpPr>
          <p:cNvPr id="6" name="C_1#目录1:151d35f6c?lid=d0ca00f1a&amp;cid=d0ca00f1a&amp;vtp=1&amp;bbb=1">
            <a:hlinkClick r:id="rId4" action="ppaction://hlinksldjump"/>
          </p:cNvPr>
          <p:cNvSpPr/>
          <p:nvPr/>
        </p:nvSpPr>
        <p:spPr>
          <a:xfrm>
            <a:off x="6803136" y="2900680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易错点1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求三角函数值时对角的终边位置考虑不全而致错</a:t>
            </a:r>
            <a:endParaRPr lang="en-US" altLang="zh-CN" sz="1600" dirty="0"/>
          </a:p>
        </p:txBody>
      </p:sp>
      <p:sp>
        <p:nvSpPr>
          <p:cNvPr id="7" name="C_1#目录1:151d35f6c?lid=53aef846b&amp;cid=53aef846b&amp;vtp=1&amp;bbb=1">
            <a:hlinkClick r:id="rId5" action="ppaction://hlinksldjump"/>
          </p:cNvPr>
          <p:cNvSpPr/>
          <p:nvPr/>
        </p:nvSpPr>
        <p:spPr>
          <a:xfrm>
            <a:off x="6803136" y="322986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易错点2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判断角的终边的位置时，忽略象限界角而致错</a:t>
            </a:r>
            <a:endParaRPr lang="en-US" altLang="zh-CN" sz="1600" dirty="0"/>
          </a:p>
        </p:txBody>
      </p:sp>
      <p:sp>
        <p:nvSpPr>
          <p:cNvPr id="8" name="C_1#目录1:151d35f6c?lid=eb9ddfc84&amp;cid=eb9ddfc84&amp;vtp=1&amp;bbb=1">
            <a:hlinkClick r:id="rId6" action="ppaction://hlinksldjump"/>
          </p:cNvPr>
          <p:cNvSpPr/>
          <p:nvPr/>
        </p:nvSpPr>
        <p:spPr>
          <a:xfrm>
            <a:off x="6803136" y="440791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求任意角的三角函数值</a:t>
            </a:r>
            <a:endParaRPr lang="en-US" altLang="zh-CN" sz="1600" dirty="0"/>
          </a:p>
        </p:txBody>
      </p:sp>
      <p:sp>
        <p:nvSpPr>
          <p:cNvPr id="9" name="C_1#目录1:151d35f6c?lid=24055085f&amp;cid=24055085f&amp;vtp=1&amp;bbb=1">
            <a:hlinkClick r:id="rId7" action="ppaction://hlinksldjump"/>
          </p:cNvPr>
          <p:cNvSpPr/>
          <p:nvPr/>
        </p:nvSpPr>
        <p:spPr>
          <a:xfrm>
            <a:off x="6803136" y="4737100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题型2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三角函数值的符号问题</a:t>
            </a:r>
            <a:endParaRPr lang="en-US" altLang="zh-CN" sz="1600" dirty="0"/>
          </a:p>
        </p:txBody>
      </p:sp>
      <p:sp>
        <p:nvSpPr>
          <p:cNvPr id="10" name="C_1#目录1:151d35f6c?lid=bb8768335&amp;cid=bb8768335&amp;vtp=1&amp;bbb=1">
            <a:hlinkClick r:id="rId8" action="ppaction://hlinksldjump"/>
          </p:cNvPr>
          <p:cNvSpPr/>
          <p:nvPr/>
        </p:nvSpPr>
        <p:spPr>
          <a:xfrm>
            <a:off x="6803136" y="5057140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题型3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三角函数线的应用</a:t>
            </a:r>
            <a:endParaRPr lang="en-US" altLang="zh-CN" sz="1600" dirty="0"/>
          </a:p>
        </p:txBody>
      </p:sp>
      <p:sp>
        <p:nvSpPr>
          <p:cNvPr id="11" name="C_1#目录1:151d35f6c?lid=5a64412af&amp;cid=5a64412af&amp;vtp=1&amp;bbb=1">
            <a:hlinkClick r:id="rId9" action="ppaction://hlinksldjump"/>
          </p:cNvPr>
          <p:cNvSpPr/>
          <p:nvPr/>
        </p:nvSpPr>
        <p:spPr>
          <a:xfrm>
            <a:off x="6803136" y="5377180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题型4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已知三角函数值求参数</a:t>
            </a:r>
            <a:endParaRPr lang="en-US" altLang="zh-CN" sz="16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51d35f6c?vcp=1&amp;pid=44546eba6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5528"/>
            <a:ext cx="566928" cy="694944"/>
          </a:xfrm>
          <a:prstGeom prst="rect">
            <a:avLst/>
          </a:prstGeom>
        </p:spPr>
      </p:pic>
      <p:sp>
        <p:nvSpPr>
          <p:cNvPr id="3" name="C_4_BD#151d35f6c?vcp=1&amp;pid=44546eba6&amp;color=61,88,159&amp;vtp=1&amp;bbb=1"/>
          <p:cNvSpPr/>
          <p:nvPr/>
        </p:nvSpPr>
        <p:spPr>
          <a:xfrm>
            <a:off x="1216152" y="9144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fc3b5f03f?vcp=1&amp;pid=151d35f6c&amp;color=97,97,244&amp;vtp=1&amp;bbb=1"/>
          <p:cNvSpPr/>
          <p:nvPr/>
        </p:nvSpPr>
        <p:spPr>
          <a:xfrm>
            <a:off x="502920" y="1490472"/>
            <a:ext cx="10570464" cy="6390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任意角的正弦、余弦与正切的定义</a:t>
            </a:r>
            <a:endParaRPr lang="en-US" altLang="zh-CN" sz="2000" dirty="0"/>
          </a:p>
        </p:txBody>
      </p:sp>
      <p:sp>
        <p:nvSpPr>
          <p:cNvPr id="5" name="C_5_BD#dc158e980?vcp=1&amp;pid=151d35f6c&amp;color=97,97,244&amp;vtp=1&amp;bbb=1"/>
          <p:cNvSpPr/>
          <p:nvPr/>
        </p:nvSpPr>
        <p:spPr>
          <a:xfrm>
            <a:off x="502920" y="1947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三角函数的定义域</a:t>
            </a:r>
            <a:endParaRPr lang="en-US" altLang="zh-CN" sz="2000" dirty="0"/>
          </a:p>
        </p:txBody>
      </p:sp>
      <p:sp>
        <p:nvSpPr>
          <p:cNvPr id="6" name="C_5_BD#f721702c1?vcp=1&amp;pid=151d35f6c&amp;color=97,97,244&amp;vtp=1&amp;bbb=1"/>
          <p:cNvSpPr/>
          <p:nvPr/>
        </p:nvSpPr>
        <p:spPr>
          <a:xfrm>
            <a:off x="502920" y="24048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正弦、余弦与正切在各象限的符号</a:t>
            </a:r>
            <a:endParaRPr lang="en-US" altLang="zh-CN" sz="2000" dirty="0"/>
          </a:p>
        </p:txBody>
      </p:sp>
      <p:sp>
        <p:nvSpPr>
          <p:cNvPr id="7" name="C_5_BD#43cff03b2?vcp=1&amp;pid=151d35f6c&amp;color=97,97,244&amp;vtp=1&amp;bbb=1"/>
          <p:cNvSpPr/>
          <p:nvPr/>
        </p:nvSpPr>
        <p:spPr>
          <a:xfrm>
            <a:off x="502920" y="28620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单位圆与三角函数线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ac61902d?vcp=1&amp;pid=44546eba6&amp;color=0,55,96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21792" cy="658368"/>
          </a:xfrm>
          <a:prstGeom prst="rect">
            <a:avLst/>
          </a:prstGeom>
        </p:spPr>
      </p:pic>
      <p:sp>
        <p:nvSpPr>
          <p:cNvPr id="3" name="C_4_BD#3ac61902d?vcp=1&amp;pid=44546eba6&amp;color=61,88,159&amp;mp=1&amp;vtp=1&amp;bbb=1"/>
          <p:cNvSpPr/>
          <p:nvPr/>
        </p:nvSpPr>
        <p:spPr>
          <a:xfrm>
            <a:off x="1252728" y="910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5_BD#d0ca00f1a?vcp=1&amp;pid=3ac61902d&amp;color=97,97,244&amp;vtp=1&amp;bbb=1"/>
          <p:cNvSpPr/>
          <p:nvPr/>
        </p:nvSpPr>
        <p:spPr>
          <a:xfrm>
            <a:off x="502920" y="14442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求三角函数值时对角的终边位置考虑不全而致错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_1#68d8da829?vcp=1&amp;vop=1&amp;pid=d0ca00f1a&amp;color=0,55,96&amp;vtp=1&amp;bbb=1"/>
              <p:cNvSpPr/>
              <p:nvPr/>
            </p:nvSpPr>
            <p:spPr>
              <a:xfrm>
                <a:off x="502920" y="18782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1_1#68d8da829?vcp=1&amp;vop=1&amp;pid=d0ca00f1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78260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S.2_1#68d8da829?vcp=1&amp;vop=1&amp;pid=d0ca00f1a&amp;color=0,55,96&amp;vtp=1&amp;bbb=1&amp;hb=1"/>
              <p:cNvSpPr/>
              <p:nvPr/>
            </p:nvSpPr>
            <p:spPr>
              <a:xfrm>
                <a:off x="502920" y="2246912"/>
                <a:ext cx="10570464" cy="1697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的终边上取一点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因为角的终边是条射线，由条件得角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的终边可能在第一象限或第三象限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，上述解答只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考虑了一种情形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，忽视了角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的终边在第三象限的情况.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S.2_1#68d8da829?vcp=1&amp;vop=1&amp;pid=d0ca00f1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46912"/>
                <a:ext cx="10570464" cy="1697355"/>
              </a:xfrm>
              <a:prstGeom prst="rect">
                <a:avLst/>
              </a:prstGeom>
              <a:blipFill>
                <a:blip r:embed="rId5"/>
                <a:stretch>
                  <a:fillRect l="-1384" r="-1326" b="-8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3_1#68d8da829?vcp=1&amp;vop=1&amp;pid=d0ca00f1a&amp;color=0,55,96&amp;vtp=1&amp;bbb=1&amp;hb=1"/>
              <p:cNvSpPr/>
              <p:nvPr/>
            </p:nvSpPr>
            <p:spPr>
              <a:xfrm>
                <a:off x="502920" y="3936012"/>
                <a:ext cx="10570464" cy="23134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的终边在第一或第三象限.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的终边在第一象限时，同上得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的终边在第三象限时，在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的终边上取一点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6_AN.3_1#68d8da829?vcp=1&amp;vop=1&amp;pid=d0ca00f1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936012"/>
                <a:ext cx="10570464" cy="2313432"/>
              </a:xfrm>
              <a:prstGeom prst="rect">
                <a:avLst/>
              </a:prstGeom>
              <a:blipFill>
                <a:blip r:embed="rId6"/>
                <a:stretch>
                  <a:fillRect l="-577" b="-34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EX.4_1#68d8da829?vcp=1&amp;vop=1&amp;pid=d0ca00f1a&amp;color=0,55,96&amp;mp=1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3373265"/>
            <a:ext cx="141732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6_EX.4_1#68d8da829?vcp=1&amp;vop=1&amp;pid=d0ca00f1a&amp;color=0,55,96&amp;mp=1&amp;vtp=1&amp;bt=1&amp;bbb=1"/>
          <p:cNvSpPr/>
          <p:nvPr/>
        </p:nvSpPr>
        <p:spPr>
          <a:xfrm>
            <a:off x="502920" y="3353262"/>
            <a:ext cx="10570464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</a:t>
            </a:r>
            <a:r>
              <a:rPr lang="en-US" altLang="zh-CN" sz="1800" b="0" i="0" spc="-50" dirty="0" err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角的终边是一条射线，不是直线，因此终边落在直线上时包括了两种情况，要注意分类讨论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5_1#1e68776a3?vcp=1&amp;vop=1&amp;pid=d0ca00f1a&amp;color=0,55,96&amp;vtp=1&amp;bt=1&amp;bbb=1"/>
              <p:cNvSpPr/>
              <p:nvPr/>
            </p:nvSpPr>
            <p:spPr>
              <a:xfrm>
                <a:off x="502920" y="2521857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的终边落在直线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5_1#1e68776a3?vcp=1&amp;vop=1&amp;pid=d0ca00f1a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21857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6_1#1e68776a3?vcp=1&amp;vop=1&amp;pid=d0ca00f1a&amp;color=0,55,96&amp;vtp=1&amp;bbb=1"/>
              <p:cNvSpPr/>
              <p:nvPr/>
            </p:nvSpPr>
            <p:spPr>
              <a:xfrm>
                <a:off x="502920" y="2893967"/>
                <a:ext cx="10570464" cy="14509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的终边上任取一点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,5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(5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6_1#1e68776a3?vcp=1&amp;vop=1&amp;pid=d0ca00f1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93967"/>
                <a:ext cx="10570464" cy="1450912"/>
              </a:xfrm>
              <a:prstGeom prst="rect">
                <a:avLst/>
              </a:prstGeom>
              <a:blipFill>
                <a:blip r:embed="rId4"/>
                <a:stretch>
                  <a:fillRect l="-1384" b="-54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3963</Words>
  <Application>Microsoft Office PowerPoint</Application>
  <PresentationFormat>宽屏</PresentationFormat>
  <Paragraphs>325</Paragraphs>
  <Slides>46</Slides>
  <Notes>45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5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2025-09-29T11:42:36Z</dcterms:created>
  <dcterms:modified xsi:type="dcterms:W3CDTF">2025-09-29T12:27:02Z</dcterms:modified>
  <cp:category/>
  <cp:contentStatus/>
</cp:coreProperties>
</file>